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3.xml" ContentType="application/vnd.openxmlformats-officedocument.them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0" r:id="rId5"/>
    <p:sldMasterId id="2147484229" r:id="rId6"/>
    <p:sldMasterId id="2147484833" r:id="rId7"/>
  </p:sldMasterIdLst>
  <p:notesMasterIdLst>
    <p:notesMasterId r:id="rId33"/>
  </p:notesMasterIdLst>
  <p:handoutMasterIdLst>
    <p:handoutMasterId r:id="rId34"/>
  </p:handoutMasterIdLst>
  <p:sldIdLst>
    <p:sldId id="2076137196" r:id="rId8"/>
    <p:sldId id="2076137195" r:id="rId9"/>
    <p:sldId id="2076137190" r:id="rId10"/>
    <p:sldId id="2076137189" r:id="rId11"/>
    <p:sldId id="2076137193" r:id="rId12"/>
    <p:sldId id="2076137187" r:id="rId13"/>
    <p:sldId id="2076137186" r:id="rId14"/>
    <p:sldId id="2076137185" r:id="rId15"/>
    <p:sldId id="2076137194" r:id="rId16"/>
    <p:sldId id="2076137183" r:id="rId17"/>
    <p:sldId id="2076137182" r:id="rId18"/>
    <p:sldId id="2076137181" r:id="rId19"/>
    <p:sldId id="2076137180" r:id="rId20"/>
    <p:sldId id="2076137201" r:id="rId21"/>
    <p:sldId id="2076137197" r:id="rId22"/>
    <p:sldId id="2076137179" r:id="rId23"/>
    <p:sldId id="2076137199" r:id="rId24"/>
    <p:sldId id="2076137198" r:id="rId25"/>
    <p:sldId id="2076137178" r:id="rId26"/>
    <p:sldId id="2076137200" r:id="rId27"/>
    <p:sldId id="2076137177" r:id="rId28"/>
    <p:sldId id="2076137176" r:id="rId29"/>
    <p:sldId id="2076137172" r:id="rId30"/>
    <p:sldId id="2076137173" r:id="rId31"/>
    <p:sldId id="207613717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6" userDrawn="1">
          <p15:clr>
            <a:srgbClr val="A4A3A4"/>
          </p15:clr>
        </p15:guide>
        <p15:guide id="3" orient="horz" pos="1104" userDrawn="1">
          <p15:clr>
            <a:srgbClr val="A4A3A4"/>
          </p15:clr>
        </p15:guide>
        <p15:guide id="4" orient="horz" pos="2448" userDrawn="1">
          <p15:clr>
            <a:srgbClr val="A4A3A4"/>
          </p15:clr>
        </p15:guide>
        <p15:guide id="5" orient="horz" pos="2472" userDrawn="1">
          <p15:clr>
            <a:srgbClr val="A4A3A4"/>
          </p15:clr>
        </p15:guide>
        <p15:guide id="6" orient="horz" pos="624" userDrawn="1">
          <p15:clr>
            <a:srgbClr val="A4A3A4"/>
          </p15:clr>
        </p15:guide>
        <p15:guide id="7" pos="2640" userDrawn="1">
          <p15:clr>
            <a:srgbClr val="A4A3A4"/>
          </p15:clr>
        </p15:guide>
        <p15:guide id="8" pos="384" userDrawn="1">
          <p15:clr>
            <a:srgbClr val="A4A3A4"/>
          </p15:clr>
        </p15:guide>
        <p15:guide id="9" orient="horz" pos="3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0088D0"/>
    <a:srgbClr val="1A1A1A"/>
    <a:srgbClr val="FFFFFF"/>
    <a:srgbClr val="00BCF3"/>
    <a:srgbClr val="0078D7"/>
    <a:srgbClr val="008272"/>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14F5B4-AA08-0D52-5B19-615F0A46B61B}" v="148" dt="2020-07-07T17:35:15.390"/>
    <p1510:client id="{64894F2D-D70F-2D63-1B64-9D49218657F9}" v="8" dt="2020-07-22T14:42:45.245"/>
    <p1510:client id="{6D3FF461-7815-1D9D-9F6B-66A700B517F9}" v="7" dt="2020-07-10T21:51:10.920"/>
    <p1510:client id="{76B70F5D-F3B3-530A-4600-8991BAA4D305}" v="133" dt="2020-07-07T00:20:07.733"/>
    <p1510:client id="{8A909CAF-3270-1ECC-ECD3-025DCDED72BD}" v="3404" dt="2020-07-07T22:05:45.138"/>
    <p1510:client id="{97CCB19B-238C-1D39-BA6A-F5CA2482CDD8}" v="2" dt="2020-07-06T22:50:53.880"/>
    <p1510:client id="{9FB9A3F7-4973-815C-6BF7-10912F0ADCB0}" v="772" dt="2020-05-04T23:53:18.041"/>
    <p1510:client id="{A9796C3F-C0B4-40C8-A781-F41F3474F124}" v="2" dt="2020-05-04T18:17:39.725"/>
    <p1510:client id="{EB9893CE-40B4-8C45-11C5-D7E8133A4438}" v="7" dt="2020-07-21T17:56:03.428"/>
    <p1510:client id="{F4545220-C6A4-38BB-A362-1C22E0A377AD}" v="15" dt="2020-07-21T19:31:54.227"/>
    <p1510:client id="{F9ECC7DC-CF17-A5B9-EAFE-81ADA1813251}" v="64" dt="2020-06-10T22:27:04.7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09"/>
    <p:restoredTop sz="94505"/>
  </p:normalViewPr>
  <p:slideViewPr>
    <p:cSldViewPr snapToGrid="0">
      <p:cViewPr>
        <p:scale>
          <a:sx n="110" d="100"/>
          <a:sy n="110" d="100"/>
        </p:scale>
        <p:origin x="608" y="384"/>
      </p:cViewPr>
      <p:guideLst>
        <p:guide orient="horz" pos="2160"/>
        <p:guide pos="3936"/>
        <p:guide orient="horz" pos="1104"/>
        <p:guide orient="horz" pos="2448"/>
        <p:guide orient="horz" pos="2472"/>
        <p:guide orient="horz" pos="624"/>
        <p:guide pos="2640"/>
        <p:guide pos="384"/>
        <p:guide orient="horz" pos="33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microsoft.com/office/2015/10/relationships/revisionInfo" Target="revisionInfo.xml"/><Relationship Id="rId21" Type="http://schemas.openxmlformats.org/officeDocument/2006/relationships/slide" Target="slides/slide14.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676993728"/>
        <c:axId val="-676991952"/>
      </c:barChart>
      <c:catAx>
        <c:axId val="-67699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676991952"/>
        <c:crosses val="autoZero"/>
        <c:auto val="1"/>
        <c:lblAlgn val="ctr"/>
        <c:lblOffset val="100"/>
        <c:noMultiLvlLbl val="0"/>
      </c:catAx>
      <c:valAx>
        <c:axId val="-67699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67699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676993728"/>
        <c:axId val="-676991952"/>
      </c:barChart>
      <c:catAx>
        <c:axId val="-67699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676991952"/>
        <c:crosses val="autoZero"/>
        <c:auto val="1"/>
        <c:lblAlgn val="ctr"/>
        <c:lblOffset val="100"/>
        <c:noMultiLvlLbl val="0"/>
      </c:catAx>
      <c:valAx>
        <c:axId val="-67699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67699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676993728"/>
        <c:axId val="-676991952"/>
      </c:barChart>
      <c:catAx>
        <c:axId val="-67699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676991952"/>
        <c:crosses val="autoZero"/>
        <c:auto val="1"/>
        <c:lblAlgn val="ctr"/>
        <c:lblOffset val="100"/>
        <c:noMultiLvlLbl val="0"/>
      </c:catAx>
      <c:valAx>
        <c:axId val="-67699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67699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E0DF3A-8A70-0241-80BE-ED51F1826B05}" type="datetimeFigureOut">
              <a:rPr lang="en-US" smtClean="0"/>
              <a:t>7/22/2020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F95792-B08D-F246-B172-1311205253D6}" type="slidenum">
              <a:rPr lang="en-US" smtClean="0"/>
              <a:t>‹nº›</a:t>
            </a:fld>
            <a:endParaRPr lang="en-US"/>
          </a:p>
        </p:txBody>
      </p:sp>
    </p:spTree>
    <p:extLst>
      <p:ext uri="{BB962C8B-B14F-4D97-AF65-F5344CB8AC3E}">
        <p14:creationId xmlns:p14="http://schemas.microsoft.com/office/powerpoint/2010/main" val="1325484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3CE64-876D-3D42-82DA-6E261DF78C3E}" type="datetimeFigureOut">
              <a:rPr lang="en-US" smtClean="0"/>
              <a:t>7/22/2020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B30A2-B2EC-EB45-96A6-4ADB444348B5}" type="slidenum">
              <a:rPr lang="en-US" smtClean="0"/>
              <a:t>‹nº›</a:t>
            </a:fld>
            <a:endParaRPr lang="en-US"/>
          </a:p>
        </p:txBody>
      </p:sp>
    </p:spTree>
    <p:extLst>
      <p:ext uri="{BB962C8B-B14F-4D97-AF65-F5344CB8AC3E}">
        <p14:creationId xmlns:p14="http://schemas.microsoft.com/office/powerpoint/2010/main" val="2052904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cikit-learn.org/stable/testimonials/testimonials.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log.intercom.io/machine-learning-way-easier-than-it-look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7/22/2020 9:49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535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7/22/2020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797493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15</a:t>
            </a:fld>
            <a:endParaRPr lang="en-US"/>
          </a:p>
        </p:txBody>
      </p:sp>
    </p:spTree>
    <p:extLst>
      <p:ext uri="{BB962C8B-B14F-4D97-AF65-F5344CB8AC3E}">
        <p14:creationId xmlns:p14="http://schemas.microsoft.com/office/powerpoint/2010/main" val="3836339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Indiscutivelmente, a forma mais simples de ML é desenhar uma linha conectando dois pontos e fazer previsões sobre onde essa tendência pode levar. Mas e se você tiver mais de dois pontos - e esses pontos não estiverem alinhados corretamente? E se você tiver pontos em mais de duas dimensões? É aqui que entra a regressão linear.</a:t>
            </a:r>
          </a:p>
          <a:p>
            <a:r>
              <a:rPr lang="pt-BR" dirty="0"/>
              <a:t> </a:t>
            </a:r>
            <a:endParaRPr lang="pt-BR" dirty="0">
              <a:cs typeface="Calibri"/>
            </a:endParaRPr>
          </a:p>
          <a:p>
            <a:r>
              <a:rPr lang="pt-BR" dirty="0"/>
              <a:t>Formalmente, a regressão linear é usada para prever uma </a:t>
            </a:r>
            <a:r>
              <a:rPr lang="pt-BR" i="1" dirty="0"/>
              <a:t>resposta </a:t>
            </a:r>
            <a:r>
              <a:rPr lang="pt-BR" dirty="0"/>
              <a:t>quantitativa (os valores em um eixo Y) que depende de um ou mais preditores (valores em um ou mais eixos que são ortogonais a Y, geralmente apenas considerados coletivamente como X). A suposição que trabalhamos é que a relação entre os preditores e a resposta é mais ou menos linear. O objetivo da regressão linear é ajustar uma linha reta da melhor maneira possível para minimizar o desvio entre nossas respostas observadas no conjunto de dados e as respostas previstas por nossa linha, a aproximação linear. (O meio mais comum de avaliar esse erro é chamado de </a:t>
            </a:r>
            <a:r>
              <a:rPr lang="pt-BR" b="1" dirty="0"/>
              <a:t>método dos mínimos quadrados</a:t>
            </a:r>
            <a:r>
              <a:rPr lang="pt-BR" dirty="0"/>
              <a:t>; ele consiste em minimizar o número que você obtém ao elevar ao quadrado a diferença entre o valor previsto e o valor real e somar todas essas diferenças ao quadrado para todo o conjunto de dados.)</a:t>
            </a:r>
            <a:endParaRPr lang="pt-BR" dirty="0">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7019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18</a:t>
            </a:fld>
            <a:endParaRPr lang="en-US"/>
          </a:p>
        </p:txBody>
      </p:sp>
    </p:spTree>
    <p:extLst>
      <p:ext uri="{BB962C8B-B14F-4D97-AF65-F5344CB8AC3E}">
        <p14:creationId xmlns:p14="http://schemas.microsoft.com/office/powerpoint/2010/main" val="2687477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Classificação</a:t>
            </a:r>
            <a:r>
              <a:rPr lang="en-US" b="1" dirty="0"/>
              <a:t>: </a:t>
            </a:r>
            <a:r>
              <a:rPr lang="en-US" b="1" dirty="0" err="1"/>
              <a:t>regressão</a:t>
            </a:r>
            <a:r>
              <a:rPr lang="en-US" b="1" dirty="0"/>
              <a:t> </a:t>
            </a:r>
            <a:r>
              <a:rPr lang="en-US" b="1" dirty="0" err="1"/>
              <a:t>logística</a:t>
            </a:r>
            <a:r>
              <a:rPr lang="en-US" dirty="0"/>
              <a:t> </a:t>
            </a:r>
            <a:endParaRPr lang="pt-BR" dirty="0"/>
          </a:p>
          <a:p>
            <a:r>
              <a:rPr lang="en-US" dirty="0"/>
              <a:t>Se </a:t>
            </a:r>
            <a:r>
              <a:rPr lang="en-US" dirty="0" err="1"/>
              <a:t>nossa</a:t>
            </a:r>
            <a:r>
              <a:rPr lang="en-US" dirty="0"/>
              <a:t> analogia simples da </a:t>
            </a:r>
            <a:r>
              <a:rPr lang="en-US" dirty="0" err="1"/>
              <a:t>análise</a:t>
            </a:r>
            <a:r>
              <a:rPr lang="en-US" dirty="0"/>
              <a:t> </a:t>
            </a:r>
            <a:r>
              <a:rPr lang="en-US" dirty="0" err="1"/>
              <a:t>preditiva</a:t>
            </a:r>
            <a:r>
              <a:rPr lang="en-US" dirty="0"/>
              <a:t> </a:t>
            </a:r>
            <a:r>
              <a:rPr lang="en-US" dirty="0" err="1"/>
              <a:t>estava</a:t>
            </a:r>
            <a:r>
              <a:rPr lang="en-US" dirty="0"/>
              <a:t> </a:t>
            </a:r>
            <a:r>
              <a:rPr lang="en-US" dirty="0" err="1"/>
              <a:t>traçando</a:t>
            </a:r>
            <a:r>
              <a:rPr lang="en-US" dirty="0"/>
              <a:t> </a:t>
            </a:r>
            <a:r>
              <a:rPr lang="en-US" dirty="0" err="1"/>
              <a:t>uma</a:t>
            </a:r>
            <a:r>
              <a:rPr lang="en-US" dirty="0"/>
              <a:t> </a:t>
            </a:r>
            <a:r>
              <a:rPr lang="en-US" dirty="0" err="1"/>
              <a:t>linha</a:t>
            </a:r>
            <a:r>
              <a:rPr lang="en-US" dirty="0"/>
              <a:t> </a:t>
            </a:r>
            <a:r>
              <a:rPr lang="en-US" dirty="0" err="1"/>
              <a:t>através</a:t>
            </a:r>
            <a:r>
              <a:rPr lang="en-US" dirty="0"/>
              <a:t> de </a:t>
            </a:r>
            <a:r>
              <a:rPr lang="en-US" dirty="0" err="1"/>
              <a:t>pontos</a:t>
            </a:r>
            <a:r>
              <a:rPr lang="en-US" dirty="0"/>
              <a:t> e </a:t>
            </a:r>
            <a:r>
              <a:rPr lang="en-US" dirty="0" err="1"/>
              <a:t>extrapolando</a:t>
            </a:r>
            <a:r>
              <a:rPr lang="en-US" dirty="0"/>
              <a:t> a </a:t>
            </a:r>
            <a:r>
              <a:rPr lang="en-US" dirty="0" err="1"/>
              <a:t>partir</a:t>
            </a:r>
            <a:r>
              <a:rPr lang="en-US" dirty="0"/>
              <a:t> </a:t>
            </a:r>
            <a:r>
              <a:rPr lang="en-US" dirty="0" err="1"/>
              <a:t>disso</a:t>
            </a:r>
            <a:r>
              <a:rPr lang="en-US" dirty="0"/>
              <a:t>, a </a:t>
            </a:r>
            <a:r>
              <a:rPr lang="en-US" dirty="0" err="1"/>
              <a:t>classificação</a:t>
            </a:r>
            <a:r>
              <a:rPr lang="en-US" dirty="0"/>
              <a:t> </a:t>
            </a:r>
            <a:r>
              <a:rPr lang="en-US" dirty="0" err="1"/>
              <a:t>pode</a:t>
            </a:r>
            <a:r>
              <a:rPr lang="en-US" dirty="0"/>
              <a:t> ser </a:t>
            </a:r>
            <a:r>
              <a:rPr lang="en-US" dirty="0" err="1"/>
              <a:t>descrita</a:t>
            </a:r>
            <a:r>
              <a:rPr lang="en-US" dirty="0"/>
              <a:t> </a:t>
            </a:r>
            <a:r>
              <a:rPr lang="en-US" dirty="0" err="1"/>
              <a:t>em</a:t>
            </a:r>
            <a:r>
              <a:rPr lang="en-US" dirty="0"/>
              <a:t> </a:t>
            </a:r>
            <a:r>
              <a:rPr lang="en-US" dirty="0" err="1"/>
              <a:t>sua</a:t>
            </a:r>
            <a:r>
              <a:rPr lang="en-US" dirty="0"/>
              <a:t> forma </a:t>
            </a:r>
            <a:r>
              <a:rPr lang="en-US" dirty="0" err="1"/>
              <a:t>mais</a:t>
            </a:r>
            <a:r>
              <a:rPr lang="en-US" dirty="0"/>
              <a:t> simples </a:t>
            </a:r>
            <a:r>
              <a:rPr lang="en-US" dirty="0" err="1"/>
              <a:t>como</a:t>
            </a:r>
            <a:r>
              <a:rPr lang="en-US" dirty="0"/>
              <a:t> </a:t>
            </a:r>
            <a:r>
              <a:rPr lang="en-US" dirty="0" err="1"/>
              <a:t>desenhar</a:t>
            </a:r>
            <a:r>
              <a:rPr lang="en-US" dirty="0"/>
              <a:t> </a:t>
            </a:r>
            <a:r>
              <a:rPr lang="en-US" dirty="0" err="1"/>
              <a:t>linhas</a:t>
            </a:r>
            <a:r>
              <a:rPr lang="en-US" dirty="0"/>
              <a:t> </a:t>
            </a:r>
            <a:r>
              <a:rPr lang="en-US" dirty="0" err="1"/>
              <a:t>em</a:t>
            </a:r>
            <a:r>
              <a:rPr lang="en-US" dirty="0"/>
              <a:t> </a:t>
            </a:r>
            <a:r>
              <a:rPr lang="en-US" dirty="0" err="1"/>
              <a:t>torno</a:t>
            </a:r>
            <a:r>
              <a:rPr lang="en-US" dirty="0"/>
              <a:t> de </a:t>
            </a:r>
            <a:r>
              <a:rPr lang="en-US" dirty="0" err="1"/>
              <a:t>grupos</a:t>
            </a:r>
            <a:r>
              <a:rPr lang="en-US" dirty="0"/>
              <a:t> de </a:t>
            </a:r>
            <a:r>
              <a:rPr lang="en-US" dirty="0" err="1"/>
              <a:t>pontos</a:t>
            </a:r>
            <a:r>
              <a:rPr lang="en-US" dirty="0"/>
              <a:t>.</a:t>
            </a:r>
            <a:endParaRPr lang="en-US" dirty="0">
              <a:cs typeface="Calibri"/>
            </a:endParaRPr>
          </a:p>
          <a:p>
            <a:br>
              <a:rPr lang="en-US" dirty="0">
                <a:cs typeface="+mn-lt"/>
              </a:rPr>
            </a:br>
            <a:r>
              <a:rPr lang="en-US" dirty="0" err="1"/>
              <a:t>Enquanto</a:t>
            </a:r>
            <a:r>
              <a:rPr lang="en-US" dirty="0"/>
              <a:t> a </a:t>
            </a:r>
            <a:r>
              <a:rPr lang="en-US" dirty="0" err="1"/>
              <a:t>regressão</a:t>
            </a:r>
            <a:r>
              <a:rPr lang="en-US" dirty="0"/>
              <a:t> linear é </a:t>
            </a:r>
            <a:r>
              <a:rPr lang="en-US" dirty="0" err="1"/>
              <a:t>usada</a:t>
            </a:r>
            <a:r>
              <a:rPr lang="en-US" dirty="0"/>
              <a:t> para </a:t>
            </a:r>
            <a:r>
              <a:rPr lang="en-US" dirty="0" err="1"/>
              <a:t>prever</a:t>
            </a:r>
            <a:r>
              <a:rPr lang="en-US" dirty="0"/>
              <a:t> </a:t>
            </a:r>
            <a:r>
              <a:rPr lang="en-US" dirty="0" err="1"/>
              <a:t>respostas</a:t>
            </a:r>
            <a:r>
              <a:rPr lang="en-US" dirty="0"/>
              <a:t> </a:t>
            </a:r>
            <a:r>
              <a:rPr lang="en-US" dirty="0" err="1"/>
              <a:t>quantitativas</a:t>
            </a:r>
            <a:r>
              <a:rPr lang="en-US" dirty="0"/>
              <a:t>, a </a:t>
            </a:r>
            <a:r>
              <a:rPr lang="en-US" dirty="0" err="1"/>
              <a:t>regressão</a:t>
            </a:r>
            <a:r>
              <a:rPr lang="en-US" dirty="0"/>
              <a:t> </a:t>
            </a:r>
            <a:r>
              <a:rPr lang="en-US" dirty="0" err="1"/>
              <a:t>logística</a:t>
            </a:r>
            <a:r>
              <a:rPr lang="en-US" dirty="0"/>
              <a:t> é </a:t>
            </a:r>
            <a:r>
              <a:rPr lang="en-US" dirty="0" err="1"/>
              <a:t>usada</a:t>
            </a:r>
            <a:r>
              <a:rPr lang="en-US" dirty="0"/>
              <a:t> para </a:t>
            </a:r>
            <a:r>
              <a:rPr lang="en-US" dirty="0" err="1"/>
              <a:t>problemas</a:t>
            </a:r>
            <a:r>
              <a:rPr lang="en-US" dirty="0"/>
              <a:t> de </a:t>
            </a:r>
            <a:r>
              <a:rPr lang="en-US" dirty="0" err="1"/>
              <a:t>classificação</a:t>
            </a:r>
            <a:r>
              <a:rPr lang="en-US" dirty="0"/>
              <a:t>. </a:t>
            </a:r>
            <a:r>
              <a:rPr lang="en-US" dirty="0" err="1"/>
              <a:t>Formalmente</a:t>
            </a:r>
            <a:r>
              <a:rPr lang="en-US" dirty="0"/>
              <a:t>, a </a:t>
            </a:r>
            <a:r>
              <a:rPr lang="en-US" dirty="0" err="1"/>
              <a:t>regressão</a:t>
            </a:r>
            <a:r>
              <a:rPr lang="en-US" dirty="0"/>
              <a:t> </a:t>
            </a:r>
            <a:r>
              <a:rPr lang="en-US" dirty="0" err="1"/>
              <a:t>logística</a:t>
            </a:r>
            <a:r>
              <a:rPr lang="en-US" dirty="0"/>
              <a:t> </a:t>
            </a:r>
            <a:r>
              <a:rPr lang="en-US" dirty="0" err="1"/>
              <a:t>prediz</a:t>
            </a:r>
            <a:r>
              <a:rPr lang="en-US" dirty="0"/>
              <a:t> a </a:t>
            </a:r>
            <a:r>
              <a:rPr lang="en-US" dirty="0" err="1"/>
              <a:t>resposta</a:t>
            </a:r>
            <a:r>
              <a:rPr lang="en-US" dirty="0"/>
              <a:t> </a:t>
            </a:r>
            <a:r>
              <a:rPr lang="en-US" dirty="0" err="1"/>
              <a:t>categórica</a:t>
            </a:r>
            <a:r>
              <a:rPr lang="en-US" dirty="0"/>
              <a:t> (Y) com base </a:t>
            </a:r>
            <a:r>
              <a:rPr lang="en-US" dirty="0" err="1"/>
              <a:t>em</a:t>
            </a:r>
            <a:r>
              <a:rPr lang="en-US" dirty="0"/>
              <a:t> </a:t>
            </a:r>
            <a:r>
              <a:rPr lang="en-US" dirty="0" err="1"/>
              <a:t>preditores</a:t>
            </a:r>
            <a:r>
              <a:rPr lang="en-US" dirty="0"/>
              <a:t> (X). A </a:t>
            </a:r>
            <a:r>
              <a:rPr lang="en-US" dirty="0" err="1"/>
              <a:t>regressão</a:t>
            </a:r>
            <a:r>
              <a:rPr lang="en-US" dirty="0"/>
              <a:t> </a:t>
            </a:r>
            <a:r>
              <a:rPr lang="en-US" dirty="0" err="1"/>
              <a:t>logística</a:t>
            </a:r>
            <a:r>
              <a:rPr lang="en-US" dirty="0"/>
              <a:t> </a:t>
            </a:r>
            <a:r>
              <a:rPr lang="en-US" dirty="0" err="1"/>
              <a:t>possui</a:t>
            </a:r>
            <a:r>
              <a:rPr lang="en-US" dirty="0"/>
              <a:t> </a:t>
            </a:r>
            <a:r>
              <a:rPr lang="en-US" dirty="0" err="1"/>
              <a:t>vários</a:t>
            </a:r>
            <a:r>
              <a:rPr lang="en-US" dirty="0"/>
              <a:t> </a:t>
            </a:r>
            <a:r>
              <a:rPr lang="en-US" dirty="0" err="1"/>
              <a:t>nomes</a:t>
            </a:r>
            <a:r>
              <a:rPr lang="en-US" dirty="0"/>
              <a:t> e </a:t>
            </a:r>
            <a:r>
              <a:rPr lang="en-US" dirty="0" err="1"/>
              <a:t>também</a:t>
            </a:r>
            <a:r>
              <a:rPr lang="en-US" dirty="0"/>
              <a:t> é </a:t>
            </a:r>
            <a:r>
              <a:rPr lang="en-US" dirty="0" err="1"/>
              <a:t>conhecida</a:t>
            </a:r>
            <a:r>
              <a:rPr lang="en-US" dirty="0"/>
              <a:t> </a:t>
            </a:r>
            <a:r>
              <a:rPr lang="en-US" dirty="0" err="1"/>
              <a:t>na</a:t>
            </a:r>
            <a:r>
              <a:rPr lang="en-US" dirty="0"/>
              <a:t> </a:t>
            </a:r>
            <a:r>
              <a:rPr lang="en-US" dirty="0" err="1"/>
              <a:t>literatura</a:t>
            </a:r>
            <a:r>
              <a:rPr lang="en-US" dirty="0"/>
              <a:t> </a:t>
            </a:r>
            <a:r>
              <a:rPr lang="en-US" dirty="0" err="1"/>
              <a:t>acadêmica</a:t>
            </a:r>
            <a:r>
              <a:rPr lang="en-US" dirty="0"/>
              <a:t> </a:t>
            </a:r>
            <a:r>
              <a:rPr lang="en-US" dirty="0" err="1"/>
              <a:t>como</a:t>
            </a:r>
            <a:r>
              <a:rPr lang="en-US" dirty="0"/>
              <a:t> </a:t>
            </a:r>
            <a:r>
              <a:rPr lang="en-US" dirty="0" err="1"/>
              <a:t>regressão</a:t>
            </a:r>
            <a:r>
              <a:rPr lang="en-US" dirty="0"/>
              <a:t> logit, </a:t>
            </a:r>
            <a:r>
              <a:rPr lang="en-US" dirty="0" err="1"/>
              <a:t>classificação</a:t>
            </a:r>
            <a:r>
              <a:rPr lang="en-US" dirty="0"/>
              <a:t> de </a:t>
            </a:r>
            <a:r>
              <a:rPr lang="en-US" dirty="0" err="1"/>
              <a:t>entropia</a:t>
            </a:r>
            <a:r>
              <a:rPr lang="en-US" dirty="0"/>
              <a:t> </a:t>
            </a:r>
            <a:r>
              <a:rPr lang="en-US" dirty="0" err="1"/>
              <a:t>máxima</a:t>
            </a:r>
            <a:r>
              <a:rPr lang="en-US" dirty="0"/>
              <a:t> (</a:t>
            </a:r>
            <a:r>
              <a:rPr lang="en-US" dirty="0" err="1"/>
              <a:t>MaxEnt</a:t>
            </a:r>
            <a:r>
              <a:rPr lang="en-US" dirty="0"/>
              <a:t>) e </a:t>
            </a:r>
            <a:r>
              <a:rPr lang="en-US" dirty="0" err="1"/>
              <a:t>classificador</a:t>
            </a:r>
            <a:r>
              <a:rPr lang="en-US" dirty="0"/>
              <a:t> log-linear. Nesse </a:t>
            </a:r>
            <a:r>
              <a:rPr lang="en-US" dirty="0" err="1"/>
              <a:t>algoritmo</a:t>
            </a:r>
            <a:r>
              <a:rPr lang="en-US" dirty="0"/>
              <a:t>, as </a:t>
            </a:r>
            <a:r>
              <a:rPr lang="en-US" dirty="0" err="1"/>
              <a:t>probabilidades</a:t>
            </a:r>
            <a:r>
              <a:rPr lang="en-US" dirty="0"/>
              <a:t> que </a:t>
            </a:r>
            <a:r>
              <a:rPr lang="en-US" dirty="0" err="1"/>
              <a:t>descrevem</a:t>
            </a:r>
            <a:r>
              <a:rPr lang="en-US" dirty="0"/>
              <a:t> </a:t>
            </a:r>
            <a:r>
              <a:rPr lang="en-US" dirty="0" err="1"/>
              <a:t>os</a:t>
            </a:r>
            <a:r>
              <a:rPr lang="en-US" dirty="0"/>
              <a:t> </a:t>
            </a:r>
            <a:r>
              <a:rPr lang="en-US" dirty="0" err="1"/>
              <a:t>possíveis</a:t>
            </a:r>
            <a:r>
              <a:rPr lang="en-US" dirty="0"/>
              <a:t> </a:t>
            </a:r>
            <a:r>
              <a:rPr lang="en-US" dirty="0" err="1"/>
              <a:t>resultados</a:t>
            </a:r>
            <a:r>
              <a:rPr lang="en-US" dirty="0"/>
              <a:t> de um </a:t>
            </a:r>
            <a:r>
              <a:rPr lang="en-US" dirty="0" err="1"/>
              <a:t>único</a:t>
            </a:r>
            <a:r>
              <a:rPr lang="en-US" dirty="0"/>
              <a:t> </a:t>
            </a:r>
            <a:r>
              <a:rPr lang="en-US" dirty="0" err="1"/>
              <a:t>estudo</a:t>
            </a:r>
            <a:r>
              <a:rPr lang="en-US" dirty="0"/>
              <a:t> </a:t>
            </a:r>
            <a:r>
              <a:rPr lang="en-US" dirty="0" err="1"/>
              <a:t>são</a:t>
            </a:r>
            <a:r>
              <a:rPr lang="en-US" dirty="0"/>
              <a:t> </a:t>
            </a:r>
            <a:r>
              <a:rPr lang="en-US" dirty="0" err="1"/>
              <a:t>modeladas</a:t>
            </a:r>
            <a:r>
              <a:rPr lang="en-US" dirty="0"/>
              <a:t> </a:t>
            </a:r>
            <a:r>
              <a:rPr lang="en-US" dirty="0" err="1"/>
              <a:t>usando</a:t>
            </a:r>
            <a:r>
              <a:rPr lang="en-US" dirty="0"/>
              <a:t> </a:t>
            </a:r>
            <a:r>
              <a:rPr lang="en-US" dirty="0" err="1"/>
              <a:t>uma</a:t>
            </a:r>
            <a:r>
              <a:rPr lang="en-US" dirty="0"/>
              <a:t> </a:t>
            </a:r>
            <a:r>
              <a:rPr lang="en-US" dirty="0" err="1"/>
              <a:t>função</a:t>
            </a:r>
            <a:r>
              <a:rPr lang="en-US" dirty="0"/>
              <a:t> </a:t>
            </a:r>
            <a:r>
              <a:rPr lang="en-US" dirty="0" err="1"/>
              <a:t>sigmóide</a:t>
            </a:r>
            <a:r>
              <a:rPr lang="en-US" dirty="0"/>
              <a:t> (</a:t>
            </a:r>
            <a:r>
              <a:rPr lang="en-US" dirty="0" err="1"/>
              <a:t>curva</a:t>
            </a:r>
            <a:r>
              <a:rPr lang="en-US" dirty="0"/>
              <a:t> “S”). As </a:t>
            </a:r>
            <a:r>
              <a:rPr lang="en-US" dirty="0" err="1"/>
              <a:t>funções</a:t>
            </a:r>
            <a:r>
              <a:rPr lang="en-US" dirty="0"/>
              <a:t> </a:t>
            </a:r>
            <a:r>
              <a:rPr lang="en-US" dirty="0" err="1"/>
              <a:t>sigmóides</a:t>
            </a:r>
            <a:r>
              <a:rPr lang="en-US" dirty="0"/>
              <a:t> </a:t>
            </a:r>
            <a:r>
              <a:rPr lang="en-US" dirty="0" err="1"/>
              <a:t>pegam</a:t>
            </a:r>
            <a:r>
              <a:rPr lang="en-US" dirty="0"/>
              <a:t> </a:t>
            </a:r>
            <a:r>
              <a:rPr lang="en-US" dirty="0" err="1"/>
              <a:t>qualquer</a:t>
            </a:r>
            <a:r>
              <a:rPr lang="en-US" dirty="0"/>
              <a:t> valor e o </a:t>
            </a:r>
            <a:r>
              <a:rPr lang="en-US" dirty="0" err="1"/>
              <a:t>transformam</a:t>
            </a:r>
            <a:r>
              <a:rPr lang="en-US" dirty="0"/>
              <a:t> entre 0 e 1, o que </a:t>
            </a:r>
            <a:r>
              <a:rPr lang="en-US" dirty="0" err="1"/>
              <a:t>pode</a:t>
            </a:r>
            <a:r>
              <a:rPr lang="en-US" dirty="0"/>
              <a:t> ser </a:t>
            </a:r>
            <a:r>
              <a:rPr lang="en-US" dirty="0" err="1"/>
              <a:t>usado</a:t>
            </a:r>
            <a:r>
              <a:rPr lang="en-US" dirty="0"/>
              <a:t> </a:t>
            </a:r>
            <a:r>
              <a:rPr lang="en-US" dirty="0" err="1"/>
              <a:t>como</a:t>
            </a:r>
            <a:r>
              <a:rPr lang="en-US" dirty="0"/>
              <a:t> </a:t>
            </a:r>
            <a:r>
              <a:rPr lang="en-US" dirty="0" err="1"/>
              <a:t>uma</a:t>
            </a:r>
            <a:r>
              <a:rPr lang="en-US" dirty="0"/>
              <a:t> </a:t>
            </a:r>
            <a:r>
              <a:rPr lang="en-US" dirty="0" err="1"/>
              <a:t>probabilidade</a:t>
            </a:r>
            <a:r>
              <a:rPr lang="en-US" dirty="0"/>
              <a:t> de </a:t>
            </a:r>
            <a:r>
              <a:rPr lang="en-US" dirty="0" err="1"/>
              <a:t>previsão</a:t>
            </a:r>
            <a:r>
              <a:rPr lang="en-US" dirty="0"/>
              <a:t> de </a:t>
            </a:r>
            <a:r>
              <a:rPr lang="en-US" dirty="0" err="1"/>
              <a:t>uma</a:t>
            </a:r>
            <a:r>
              <a:rPr lang="en-US" dirty="0"/>
              <a:t> </a:t>
            </a:r>
            <a:r>
              <a:rPr lang="en-US" dirty="0" err="1"/>
              <a:t>classe</a:t>
            </a:r>
            <a:r>
              <a:rPr lang="en-US" dirty="0"/>
              <a:t>, com o </a:t>
            </a:r>
            <a:r>
              <a:rPr lang="en-US" dirty="0" err="1"/>
              <a:t>objetivo</a:t>
            </a:r>
            <a:r>
              <a:rPr lang="en-US" dirty="0"/>
              <a:t> de </a:t>
            </a:r>
            <a:r>
              <a:rPr lang="en-US" dirty="0" err="1"/>
              <a:t>preditores</a:t>
            </a:r>
            <a:r>
              <a:rPr lang="en-US" dirty="0"/>
              <a:t> </a:t>
            </a:r>
            <a:r>
              <a:rPr lang="en-US" dirty="0" err="1"/>
              <a:t>mapearem</a:t>
            </a:r>
            <a:r>
              <a:rPr lang="en-US" dirty="0"/>
              <a:t> para 1 </a:t>
            </a:r>
            <a:r>
              <a:rPr lang="en-US" dirty="0" err="1"/>
              <a:t>quando</a:t>
            </a:r>
            <a:r>
              <a:rPr lang="en-US" dirty="0"/>
              <a:t> algo </a:t>
            </a:r>
            <a:r>
              <a:rPr lang="en-US" dirty="0" err="1"/>
              <a:t>pertence</a:t>
            </a:r>
            <a:r>
              <a:rPr lang="en-US" dirty="0"/>
              <a:t> à </a:t>
            </a:r>
            <a:r>
              <a:rPr lang="en-US" dirty="0" err="1"/>
              <a:t>classe</a:t>
            </a:r>
            <a:r>
              <a:rPr lang="en-US" dirty="0"/>
              <a:t>, e 0 </a:t>
            </a:r>
            <a:r>
              <a:rPr lang="en-US" dirty="0" err="1"/>
              <a:t>quando</a:t>
            </a:r>
            <a:r>
              <a:rPr lang="en-US" dirty="0"/>
              <a:t> </a:t>
            </a:r>
            <a:r>
              <a:rPr lang="en-US" dirty="0" err="1"/>
              <a:t>não</a:t>
            </a:r>
            <a:r>
              <a:rPr lang="en-US" dirty="0"/>
              <a:t>. </a:t>
            </a:r>
            <a:endParaRPr lang="en-US" dirty="0">
              <a:cs typeface="Calibri"/>
            </a:endParaRPr>
          </a:p>
          <a:p>
            <a:endParaRPr lang="en-US" sz="900" dirty="0">
              <a:latin typeface="Segoe UI" panose="020B0502040204020203" pitchFamily="34" charset="0"/>
              <a:cs typeface="Segoe UI" panose="020B0502040204020203" pitchFamily="34" charset="0"/>
            </a:endParaRPr>
          </a:p>
          <a:p>
            <a:endParaRPr lang="en-US" dirty="0">
              <a:cs typeface="Calibri" panose="020F0502020204030204"/>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142300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20</a:t>
            </a:fld>
            <a:endParaRPr lang="en-US"/>
          </a:p>
        </p:txBody>
      </p:sp>
    </p:spTree>
    <p:extLst>
      <p:ext uri="{BB962C8B-B14F-4D97-AF65-F5344CB8AC3E}">
        <p14:creationId xmlns:p14="http://schemas.microsoft.com/office/powerpoint/2010/main" val="1278403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Classificação</a:t>
            </a:r>
            <a:r>
              <a:rPr lang="en-US" b="1" dirty="0"/>
              <a:t>: </a:t>
            </a:r>
            <a:r>
              <a:rPr lang="en-US" b="1" dirty="0" err="1"/>
              <a:t>árvores</a:t>
            </a:r>
            <a:r>
              <a:rPr lang="en-US" b="1" dirty="0"/>
              <a:t> de </a:t>
            </a:r>
            <a:r>
              <a:rPr lang="en-US" b="1" dirty="0" err="1"/>
              <a:t>decisão</a:t>
            </a:r>
            <a:r>
              <a:rPr lang="en-US" dirty="0"/>
              <a:t> </a:t>
            </a:r>
            <a:endParaRPr lang="pt-BR" dirty="0"/>
          </a:p>
          <a:p>
            <a:r>
              <a:rPr lang="en-US" dirty="0"/>
              <a:t>Se a </a:t>
            </a:r>
            <a:r>
              <a:rPr lang="en-US" dirty="0" err="1"/>
              <a:t>regressão</a:t>
            </a:r>
            <a:r>
              <a:rPr lang="en-US" dirty="0"/>
              <a:t> </a:t>
            </a:r>
            <a:r>
              <a:rPr lang="en-US" dirty="0" err="1"/>
              <a:t>logística</a:t>
            </a:r>
            <a:r>
              <a:rPr lang="en-US" dirty="0"/>
              <a:t> </a:t>
            </a:r>
            <a:r>
              <a:rPr lang="en-US" dirty="0" err="1"/>
              <a:t>usa</a:t>
            </a:r>
            <a:r>
              <a:rPr lang="en-US" dirty="0"/>
              <a:t> </a:t>
            </a:r>
            <a:r>
              <a:rPr lang="en-US" dirty="0" err="1"/>
              <a:t>observações</a:t>
            </a:r>
            <a:r>
              <a:rPr lang="en-US" dirty="0"/>
              <a:t> </a:t>
            </a:r>
            <a:r>
              <a:rPr lang="en-US" dirty="0" err="1"/>
              <a:t>sobre</a:t>
            </a:r>
            <a:r>
              <a:rPr lang="en-US" dirty="0"/>
              <a:t> </a:t>
            </a:r>
            <a:r>
              <a:rPr lang="en-US" dirty="0" err="1"/>
              <a:t>variáveis</a:t>
            </a:r>
            <a:r>
              <a:rPr lang="en-US" dirty="0"/>
              <a:t> para </a:t>
            </a:r>
            <a:r>
              <a:rPr lang="en-US" dirty="0" err="1"/>
              <a:t>balançar</a:t>
            </a:r>
            <a:r>
              <a:rPr lang="en-US" dirty="0"/>
              <a:t> </a:t>
            </a:r>
            <a:r>
              <a:rPr lang="en-US" dirty="0" err="1"/>
              <a:t>uma</a:t>
            </a:r>
            <a:r>
              <a:rPr lang="en-US" dirty="0"/>
              <a:t> </a:t>
            </a:r>
            <a:r>
              <a:rPr lang="en-US" dirty="0" err="1"/>
              <a:t>agulha</a:t>
            </a:r>
            <a:r>
              <a:rPr lang="en-US" dirty="0"/>
              <a:t> </a:t>
            </a:r>
            <a:r>
              <a:rPr lang="en-US" dirty="0" err="1"/>
              <a:t>metafórica</a:t>
            </a:r>
            <a:r>
              <a:rPr lang="en-US" dirty="0"/>
              <a:t> entre 0 e 1, a </a:t>
            </a:r>
            <a:r>
              <a:rPr lang="en-US" dirty="0" err="1"/>
              <a:t>classificação</a:t>
            </a:r>
            <a:r>
              <a:rPr lang="en-US" dirty="0"/>
              <a:t> </a:t>
            </a:r>
            <a:r>
              <a:rPr lang="en-US" dirty="0" err="1"/>
              <a:t>baseada</a:t>
            </a:r>
            <a:r>
              <a:rPr lang="en-US" dirty="0"/>
              <a:t> </a:t>
            </a:r>
            <a:r>
              <a:rPr lang="en-US" dirty="0" err="1"/>
              <a:t>em</a:t>
            </a:r>
            <a:r>
              <a:rPr lang="en-US" dirty="0"/>
              <a:t> </a:t>
            </a:r>
            <a:r>
              <a:rPr lang="en-US" dirty="0" err="1"/>
              <a:t>árvores</a:t>
            </a:r>
            <a:r>
              <a:rPr lang="en-US" dirty="0"/>
              <a:t> de </a:t>
            </a:r>
            <a:r>
              <a:rPr lang="en-US" dirty="0" err="1"/>
              <a:t>decisão</a:t>
            </a:r>
            <a:r>
              <a:rPr lang="en-US" dirty="0"/>
              <a:t> </a:t>
            </a:r>
            <a:r>
              <a:rPr lang="en-US" dirty="0" err="1"/>
              <a:t>cria</a:t>
            </a:r>
            <a:r>
              <a:rPr lang="en-US" dirty="0"/>
              <a:t> </a:t>
            </a:r>
            <a:r>
              <a:rPr lang="en-US" dirty="0" err="1"/>
              <a:t>programaticamente</a:t>
            </a:r>
            <a:r>
              <a:rPr lang="en-US" dirty="0"/>
              <a:t> </a:t>
            </a:r>
            <a:r>
              <a:rPr lang="en-US" dirty="0" err="1"/>
              <a:t>uma</a:t>
            </a:r>
            <a:r>
              <a:rPr lang="en-US" dirty="0"/>
              <a:t> </a:t>
            </a:r>
            <a:r>
              <a:rPr lang="en-US" dirty="0" err="1"/>
              <a:t>decisão</a:t>
            </a:r>
            <a:r>
              <a:rPr lang="en-US" dirty="0"/>
              <a:t> Sim / </a:t>
            </a:r>
            <a:r>
              <a:rPr lang="en-US" dirty="0" err="1"/>
              <a:t>Não</a:t>
            </a:r>
            <a:r>
              <a:rPr lang="en-US" dirty="0"/>
              <a:t> para </a:t>
            </a:r>
            <a:r>
              <a:rPr lang="en-US" dirty="0" err="1"/>
              <a:t>classificar</a:t>
            </a:r>
            <a:r>
              <a:rPr lang="en-US" dirty="0"/>
              <a:t> </a:t>
            </a:r>
            <a:r>
              <a:rPr lang="en-US" dirty="0" err="1"/>
              <a:t>itens</a:t>
            </a:r>
            <a:r>
              <a:rPr lang="en-US" dirty="0"/>
              <a:t>.</a:t>
            </a:r>
            <a:endParaRPr lang="en-US" dirty="0">
              <a:cs typeface="Calibri"/>
            </a:endParaRPr>
          </a:p>
          <a:p>
            <a:br>
              <a:rPr lang="en-US" dirty="0"/>
            </a:br>
            <a:endParaRPr lang="en-US" dirty="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729911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8B30A2-B2EC-EB45-96A6-4ADB444348B5}" type="slidenum">
              <a:rPr lang="en-US" smtClean="0"/>
              <a:t>5</a:t>
            </a:fld>
            <a:endParaRPr lang="en-US"/>
          </a:p>
        </p:txBody>
      </p:sp>
    </p:spTree>
    <p:extLst>
      <p:ext uri="{BB962C8B-B14F-4D97-AF65-F5344CB8AC3E}">
        <p14:creationId xmlns:p14="http://schemas.microsoft.com/office/powerpoint/2010/main" val="20639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367">
              <a:defRPr/>
            </a:pPr>
            <a:r>
              <a:rPr lang="en-US" dirty="0"/>
              <a:t>O </a:t>
            </a:r>
            <a:r>
              <a:rPr lang="en-US" dirty="0" err="1"/>
              <a:t>aprendizado</a:t>
            </a:r>
            <a:r>
              <a:rPr lang="en-US" dirty="0"/>
              <a:t> de </a:t>
            </a:r>
            <a:r>
              <a:rPr lang="en-US" dirty="0" err="1"/>
              <a:t>máquina</a:t>
            </a:r>
            <a:r>
              <a:rPr lang="en-US" dirty="0"/>
              <a:t> </a:t>
            </a:r>
            <a:r>
              <a:rPr lang="en-US" dirty="0" err="1"/>
              <a:t>alimenta</a:t>
            </a:r>
            <a:r>
              <a:rPr lang="en-US" dirty="0"/>
              <a:t> </a:t>
            </a:r>
            <a:r>
              <a:rPr lang="en-US" dirty="0" err="1"/>
              <a:t>muitos</a:t>
            </a:r>
            <a:r>
              <a:rPr lang="en-US" dirty="0"/>
              <a:t> dos </a:t>
            </a:r>
            <a:r>
              <a:rPr lang="en-US" dirty="0" err="1"/>
              <a:t>resultados</a:t>
            </a:r>
            <a:r>
              <a:rPr lang="en-US" dirty="0"/>
              <a:t> </a:t>
            </a:r>
            <a:r>
              <a:rPr lang="en-US" dirty="0" err="1"/>
              <a:t>notáveis</a:t>
            </a:r>
            <a:r>
              <a:rPr lang="en-US" dirty="0"/>
              <a:t> que a </a:t>
            </a:r>
            <a:r>
              <a:rPr lang="en-US" dirty="0" err="1"/>
              <a:t>revolução</a:t>
            </a:r>
            <a:r>
              <a:rPr lang="en-US" dirty="0"/>
              <a:t> dos dados </a:t>
            </a:r>
            <a:r>
              <a:rPr lang="en-US" dirty="0" err="1"/>
              <a:t>produziu</a:t>
            </a:r>
            <a:r>
              <a:rPr lang="en-US" dirty="0"/>
              <a:t> </a:t>
            </a:r>
            <a:r>
              <a:rPr lang="en-US" dirty="0" err="1"/>
              <a:t>na</a:t>
            </a:r>
            <a:r>
              <a:rPr lang="en-US" dirty="0"/>
              <a:t> </a:t>
            </a:r>
            <a:r>
              <a:rPr lang="en-US" dirty="0" err="1"/>
              <a:t>ciência</a:t>
            </a:r>
            <a:r>
              <a:rPr lang="en-US" dirty="0"/>
              <a:t>, </a:t>
            </a:r>
            <a:r>
              <a:rPr lang="en-US" dirty="0" err="1"/>
              <a:t>na</a:t>
            </a:r>
            <a:r>
              <a:rPr lang="en-US" dirty="0"/>
              <a:t> </a:t>
            </a:r>
            <a:r>
              <a:rPr lang="en-US" dirty="0" err="1"/>
              <a:t>medicina</a:t>
            </a:r>
            <a:r>
              <a:rPr lang="en-US" dirty="0"/>
              <a:t> e </a:t>
            </a:r>
            <a:r>
              <a:rPr lang="en-US" dirty="0" err="1"/>
              <a:t>nos</a:t>
            </a:r>
            <a:r>
              <a:rPr lang="en-US" dirty="0"/>
              <a:t> </a:t>
            </a:r>
            <a:r>
              <a:rPr lang="en-US" dirty="0" err="1"/>
              <a:t>negócios</a:t>
            </a:r>
            <a:r>
              <a:rPr lang="en-US" dirty="0"/>
              <a:t> </a:t>
            </a:r>
            <a:r>
              <a:rPr lang="en-US" dirty="0" err="1"/>
              <a:t>em</a:t>
            </a:r>
            <a:r>
              <a:rPr lang="en-US" dirty="0"/>
              <a:t> </a:t>
            </a:r>
            <a:r>
              <a:rPr lang="en-US" dirty="0" err="1"/>
              <a:t>geral</a:t>
            </a:r>
            <a:r>
              <a:rPr lang="en-US" dirty="0"/>
              <a:t>. </a:t>
            </a:r>
            <a:r>
              <a:rPr lang="en-US" dirty="0" err="1"/>
              <a:t>Ele</a:t>
            </a:r>
            <a:r>
              <a:rPr lang="en-US" dirty="0"/>
              <a:t> </a:t>
            </a:r>
            <a:r>
              <a:rPr lang="en-US" dirty="0" err="1"/>
              <a:t>automatiza</a:t>
            </a:r>
            <a:r>
              <a:rPr lang="en-US" dirty="0"/>
              <a:t> a </a:t>
            </a:r>
            <a:r>
              <a:rPr lang="en-US" dirty="0" err="1"/>
              <a:t>extrapolação</a:t>
            </a:r>
            <a:r>
              <a:rPr lang="en-US" dirty="0"/>
              <a:t> e </a:t>
            </a:r>
            <a:r>
              <a:rPr lang="en-US" dirty="0" err="1"/>
              <a:t>classificação</a:t>
            </a:r>
            <a:r>
              <a:rPr lang="en-US" dirty="0"/>
              <a:t> de dados. </a:t>
            </a:r>
            <a:r>
              <a:rPr lang="en-US" dirty="0" err="1"/>
              <a:t>Melhor</a:t>
            </a:r>
            <a:r>
              <a:rPr lang="en-US" dirty="0"/>
              <a:t> </a:t>
            </a:r>
            <a:r>
              <a:rPr lang="en-US" dirty="0" err="1"/>
              <a:t>ainda</a:t>
            </a:r>
            <a:r>
              <a:rPr lang="en-US" dirty="0"/>
              <a:t>, é </a:t>
            </a:r>
            <a:r>
              <a:rPr lang="en-US" dirty="0" err="1"/>
              <a:t>divertido</a:t>
            </a:r>
            <a:r>
              <a:rPr lang="en-US" dirty="0"/>
              <a:t>. O Python </a:t>
            </a:r>
            <a:r>
              <a:rPr lang="en-US" dirty="0" err="1"/>
              <a:t>possui</a:t>
            </a:r>
            <a:r>
              <a:rPr lang="en-US" dirty="0"/>
              <a:t> </a:t>
            </a:r>
            <a:r>
              <a:rPr lang="en-US" dirty="0" err="1"/>
              <a:t>uma</a:t>
            </a:r>
            <a:r>
              <a:rPr lang="en-US" dirty="0"/>
              <a:t> </a:t>
            </a:r>
            <a:r>
              <a:rPr lang="en-US" dirty="0" err="1"/>
              <a:t>biblioteca</a:t>
            </a:r>
            <a:r>
              <a:rPr lang="en-US" dirty="0"/>
              <a:t> </a:t>
            </a:r>
            <a:r>
              <a:rPr lang="en-US" dirty="0" err="1"/>
              <a:t>poderosa</a:t>
            </a:r>
            <a:r>
              <a:rPr lang="en-US" dirty="0"/>
              <a:t> para ML no scikit-learn, que </a:t>
            </a:r>
            <a:r>
              <a:rPr lang="en-US" dirty="0" err="1"/>
              <a:t>permite</a:t>
            </a:r>
            <a:r>
              <a:rPr lang="en-US" dirty="0"/>
              <a:t> que </a:t>
            </a:r>
            <a:r>
              <a:rPr lang="en-US" dirty="0" err="1"/>
              <a:t>aqueles</a:t>
            </a:r>
            <a:r>
              <a:rPr lang="en-US" dirty="0"/>
              <a:t> que </a:t>
            </a:r>
            <a:r>
              <a:rPr lang="en-US" dirty="0" err="1"/>
              <a:t>estudam</a:t>
            </a:r>
            <a:r>
              <a:rPr lang="en-US" dirty="0"/>
              <a:t> e </a:t>
            </a:r>
            <a:r>
              <a:rPr lang="en-US" dirty="0" err="1"/>
              <a:t>realizam</a:t>
            </a:r>
            <a:r>
              <a:rPr lang="en-US" dirty="0"/>
              <a:t> </a:t>
            </a:r>
            <a:r>
              <a:rPr lang="en-US" dirty="0" err="1"/>
              <a:t>ciência</a:t>
            </a:r>
            <a:r>
              <a:rPr lang="en-US" dirty="0"/>
              <a:t> de dados </a:t>
            </a:r>
            <a:r>
              <a:rPr lang="en-US" dirty="0" err="1"/>
              <a:t>usem</a:t>
            </a:r>
            <a:r>
              <a:rPr lang="en-US" dirty="0"/>
              <a:t> </a:t>
            </a:r>
            <a:r>
              <a:rPr lang="en-US" dirty="0" err="1"/>
              <a:t>algoritmos</a:t>
            </a:r>
            <a:r>
              <a:rPr lang="en-US" dirty="0"/>
              <a:t> </a:t>
            </a:r>
            <a:r>
              <a:rPr lang="en-US" dirty="0" err="1"/>
              <a:t>eficientes</a:t>
            </a:r>
            <a:r>
              <a:rPr lang="en-US" dirty="0"/>
              <a:t> </a:t>
            </a:r>
            <a:r>
              <a:rPr lang="en-US" dirty="0" err="1"/>
              <a:t>sem</a:t>
            </a:r>
            <a:r>
              <a:rPr lang="en-US" dirty="0"/>
              <a:t> se </a:t>
            </a:r>
            <a:r>
              <a:rPr lang="en-US" dirty="0" err="1"/>
              <a:t>incomodar</a:t>
            </a:r>
            <a:r>
              <a:rPr lang="en-US" dirty="0"/>
              <a:t> com </a:t>
            </a:r>
            <a:r>
              <a:rPr lang="en-US" dirty="0" err="1"/>
              <a:t>os</a:t>
            </a:r>
            <a:r>
              <a:rPr lang="en-US" dirty="0"/>
              <a:t> </a:t>
            </a:r>
            <a:r>
              <a:rPr lang="en-US" dirty="0" err="1"/>
              <a:t>detalhes</a:t>
            </a:r>
            <a:r>
              <a:rPr lang="en-US" dirty="0"/>
              <a:t> da </a:t>
            </a:r>
            <a:r>
              <a:rPr lang="en-US" dirty="0" err="1"/>
              <a:t>programação</a:t>
            </a:r>
            <a:r>
              <a:rPr lang="en-US" dirty="0"/>
              <a:t> </a:t>
            </a:r>
            <a:r>
              <a:rPr lang="en-US" dirty="0" err="1"/>
              <a:t>desses</a:t>
            </a:r>
            <a:r>
              <a:rPr lang="en-US" dirty="0"/>
              <a:t> </a:t>
            </a:r>
            <a:r>
              <a:rPr lang="en-US" dirty="0" err="1"/>
              <a:t>algoritmos</a:t>
            </a:r>
            <a:r>
              <a:rPr lang="en-US" dirty="0"/>
              <a:t>.</a:t>
            </a:r>
            <a:endParaRPr lang="pt-BR" dirty="0"/>
          </a:p>
          <a:p>
            <a:pPr defTabSz="914367">
              <a:defRPr/>
            </a:pPr>
            <a:r>
              <a:rPr lang="en-US" dirty="0"/>
              <a:t> </a:t>
            </a:r>
            <a:endParaRPr lang="en-US" dirty="0">
              <a:cs typeface="Calibri"/>
            </a:endParaRPr>
          </a:p>
          <a:p>
            <a:pPr defTabSz="914367">
              <a:defRPr/>
            </a:pPr>
            <a:r>
              <a:rPr lang="en-US" b="1" dirty="0" err="1"/>
              <a:t>Exemplo</a:t>
            </a:r>
            <a:r>
              <a:rPr lang="en-US" b="1" dirty="0"/>
              <a:t> </a:t>
            </a:r>
            <a:r>
              <a:rPr lang="en-US" b="1" dirty="0" err="1"/>
              <a:t>genérico</a:t>
            </a:r>
            <a:r>
              <a:rPr lang="en-US" dirty="0"/>
              <a:t> </a:t>
            </a:r>
            <a:endParaRPr lang="en-US" dirty="0">
              <a:cs typeface="Calibri"/>
            </a:endParaRPr>
          </a:p>
          <a:p>
            <a:pPr defTabSz="914367">
              <a:defRPr/>
            </a:pPr>
            <a:r>
              <a:rPr lang="en-US" dirty="0"/>
              <a:t> </a:t>
            </a:r>
            <a:endParaRPr lang="en-US" dirty="0">
              <a:cs typeface="Calibri"/>
            </a:endParaRPr>
          </a:p>
          <a:p>
            <a:pPr defTabSz="914367">
              <a:defRPr/>
            </a:pPr>
            <a:r>
              <a:rPr lang="en-US" dirty="0"/>
              <a:t>Um </a:t>
            </a:r>
            <a:r>
              <a:rPr lang="en-US" dirty="0" err="1"/>
              <a:t>serviço</a:t>
            </a:r>
            <a:r>
              <a:rPr lang="en-US" dirty="0"/>
              <a:t> </a:t>
            </a:r>
            <a:r>
              <a:rPr lang="en-US" dirty="0" err="1"/>
              <a:t>líder</a:t>
            </a:r>
            <a:r>
              <a:rPr lang="en-US" dirty="0"/>
              <a:t> de streaming de </a:t>
            </a:r>
            <a:r>
              <a:rPr lang="en-US" dirty="0" err="1"/>
              <a:t>música</a:t>
            </a:r>
            <a:r>
              <a:rPr lang="en-US" dirty="0"/>
              <a:t> </a:t>
            </a:r>
            <a:r>
              <a:rPr lang="en-US" dirty="0" err="1"/>
              <a:t>usa</a:t>
            </a:r>
            <a:r>
              <a:rPr lang="en-US" dirty="0"/>
              <a:t> o scikit-learn para </a:t>
            </a:r>
            <a:r>
              <a:rPr lang="en-US" dirty="0" err="1"/>
              <a:t>alimentar</a:t>
            </a:r>
            <a:r>
              <a:rPr lang="en-US" dirty="0"/>
              <a:t> </a:t>
            </a:r>
            <a:r>
              <a:rPr lang="en-US" dirty="0" err="1"/>
              <a:t>suas</a:t>
            </a:r>
            <a:r>
              <a:rPr lang="en-US" dirty="0"/>
              <a:t> </a:t>
            </a:r>
            <a:r>
              <a:rPr lang="en-US" dirty="0" err="1"/>
              <a:t>recomendações</a:t>
            </a:r>
            <a:r>
              <a:rPr lang="en-US" dirty="0"/>
              <a:t> </a:t>
            </a:r>
            <a:r>
              <a:rPr lang="en-US" dirty="0" err="1"/>
              <a:t>musicais</a:t>
            </a:r>
            <a:r>
              <a:rPr lang="en-US" dirty="0"/>
              <a:t>.</a:t>
            </a:r>
          </a:p>
          <a:p>
            <a:pPr defTabSz="914367">
              <a:defRPr/>
            </a:pPr>
            <a:r>
              <a:rPr lang="en-US" dirty="0"/>
              <a:t> </a:t>
            </a:r>
            <a:endParaRPr lang="en-US" dirty="0">
              <a:cs typeface="Calibri"/>
            </a:endParaRPr>
          </a:p>
          <a:p>
            <a:pPr defTabSz="914367">
              <a:defRPr/>
            </a:pPr>
            <a:r>
              <a:rPr lang="en-US" dirty="0"/>
              <a:t> </a:t>
            </a:r>
            <a:endParaRPr lang="en-US" dirty="0">
              <a:cs typeface="Calibri"/>
            </a:endParaRPr>
          </a:p>
          <a:p>
            <a:pPr defTabSz="914367">
              <a:defRPr/>
            </a:pPr>
            <a:r>
              <a:rPr lang="en-US" b="1" dirty="0" err="1"/>
              <a:t>Exemplo</a:t>
            </a:r>
            <a:r>
              <a:rPr lang="en-US" b="1" dirty="0"/>
              <a:t> </a:t>
            </a:r>
            <a:r>
              <a:rPr lang="en-US" b="1" dirty="0" err="1"/>
              <a:t>específico</a:t>
            </a:r>
            <a:endParaRPr lang="en-US" dirty="0" err="1"/>
          </a:p>
          <a:p>
            <a:pPr defTabSz="914367">
              <a:defRPr/>
            </a:pPr>
            <a:r>
              <a:rPr lang="en-US" dirty="0"/>
              <a:t> </a:t>
            </a:r>
            <a:endParaRPr lang="en-US" dirty="0">
              <a:cs typeface="Calibri"/>
            </a:endParaRPr>
          </a:p>
          <a:p>
            <a:pPr defTabSz="914367">
              <a:defRPr/>
            </a:pPr>
            <a:r>
              <a:rPr lang="en-US" dirty="0"/>
              <a:t>O Spotify </a:t>
            </a:r>
            <a:r>
              <a:rPr lang="en-US" dirty="0" err="1"/>
              <a:t>usa</a:t>
            </a:r>
            <a:r>
              <a:rPr lang="en-US" dirty="0"/>
              <a:t> o scikit-learn para </a:t>
            </a:r>
            <a:r>
              <a:rPr lang="en-US" dirty="0" err="1"/>
              <a:t>alimentar</a:t>
            </a:r>
            <a:r>
              <a:rPr lang="en-US" dirty="0"/>
              <a:t> </a:t>
            </a:r>
            <a:r>
              <a:rPr lang="en-US" dirty="0" err="1"/>
              <a:t>suas</a:t>
            </a:r>
            <a:r>
              <a:rPr lang="en-US" dirty="0"/>
              <a:t> </a:t>
            </a:r>
            <a:r>
              <a:rPr lang="en-US" dirty="0" err="1"/>
              <a:t>recomendações</a:t>
            </a:r>
            <a:r>
              <a:rPr lang="en-US" dirty="0"/>
              <a:t> </a:t>
            </a:r>
            <a:r>
              <a:rPr lang="en-US" dirty="0" err="1"/>
              <a:t>musicais</a:t>
            </a:r>
            <a:r>
              <a:rPr lang="en-US" dirty="0"/>
              <a:t> para </a:t>
            </a:r>
            <a:r>
              <a:rPr lang="en-US" dirty="0" err="1"/>
              <a:t>os</a:t>
            </a:r>
            <a:r>
              <a:rPr lang="en-US" dirty="0"/>
              <a:t> </a:t>
            </a:r>
            <a:r>
              <a:rPr lang="en-US" dirty="0" err="1"/>
              <a:t>ouvintes</a:t>
            </a:r>
            <a:r>
              <a:rPr lang="en-US" dirty="0"/>
              <a:t>. Por Erik </a:t>
            </a:r>
            <a:r>
              <a:rPr lang="en-US" dirty="0" err="1"/>
              <a:t>Bernhardsson</a:t>
            </a:r>
            <a:r>
              <a:rPr lang="en-US" dirty="0"/>
              <a:t>, </a:t>
            </a:r>
            <a:r>
              <a:rPr lang="en-US" dirty="0" err="1"/>
              <a:t>gerente</a:t>
            </a:r>
            <a:r>
              <a:rPr lang="en-US" dirty="0"/>
              <a:t> de </a:t>
            </a:r>
            <a:r>
              <a:rPr lang="en-US" dirty="0" err="1"/>
              <a:t>engenharia</a:t>
            </a:r>
            <a:r>
              <a:rPr lang="en-US" dirty="0"/>
              <a:t> de </a:t>
            </a:r>
            <a:r>
              <a:rPr lang="en-US" dirty="0" err="1"/>
              <a:t>descoberta</a:t>
            </a:r>
            <a:r>
              <a:rPr lang="en-US" dirty="0"/>
              <a:t> de </a:t>
            </a:r>
            <a:r>
              <a:rPr lang="en-US" dirty="0" err="1"/>
              <a:t>música</a:t>
            </a:r>
            <a:r>
              <a:rPr lang="en-US" dirty="0"/>
              <a:t> e </a:t>
            </a:r>
            <a:r>
              <a:rPr lang="en-US" dirty="0" err="1"/>
              <a:t>aprendizado</a:t>
            </a:r>
            <a:r>
              <a:rPr lang="en-US" dirty="0"/>
              <a:t> de </a:t>
            </a:r>
            <a:r>
              <a:rPr lang="en-US" dirty="0" err="1"/>
              <a:t>máquina</a:t>
            </a:r>
            <a:r>
              <a:rPr lang="en-US" dirty="0"/>
              <a:t> do Spotify, “o Scikit-learn </a:t>
            </a:r>
            <a:r>
              <a:rPr lang="en-US" dirty="0" err="1"/>
              <a:t>fornece</a:t>
            </a:r>
            <a:r>
              <a:rPr lang="en-US" dirty="0"/>
              <a:t> </a:t>
            </a:r>
            <a:r>
              <a:rPr lang="en-US" dirty="0" err="1"/>
              <a:t>uma</a:t>
            </a:r>
            <a:r>
              <a:rPr lang="en-US" dirty="0"/>
              <a:t> </a:t>
            </a:r>
            <a:r>
              <a:rPr lang="en-US" dirty="0" err="1"/>
              <a:t>caixa</a:t>
            </a:r>
            <a:r>
              <a:rPr lang="en-US" dirty="0"/>
              <a:t> de ferramentas com </a:t>
            </a:r>
            <a:r>
              <a:rPr lang="en-US" dirty="0" err="1"/>
              <a:t>implementações</a:t>
            </a:r>
            <a:r>
              <a:rPr lang="en-US" dirty="0"/>
              <a:t> </a:t>
            </a:r>
            <a:r>
              <a:rPr lang="en-US" dirty="0" err="1"/>
              <a:t>sólidas</a:t>
            </a:r>
            <a:r>
              <a:rPr lang="en-US" dirty="0"/>
              <a:t> de </a:t>
            </a:r>
            <a:r>
              <a:rPr lang="en-US" dirty="0" err="1"/>
              <a:t>vários</a:t>
            </a:r>
            <a:r>
              <a:rPr lang="en-US" dirty="0"/>
              <a:t> </a:t>
            </a:r>
            <a:r>
              <a:rPr lang="en-US" dirty="0" err="1"/>
              <a:t>modelos</a:t>
            </a:r>
            <a:r>
              <a:rPr lang="en-US" dirty="0"/>
              <a:t> de </a:t>
            </a:r>
            <a:r>
              <a:rPr lang="en-US" dirty="0" err="1"/>
              <a:t>ponta</a:t>
            </a:r>
            <a:r>
              <a:rPr lang="en-US" dirty="0"/>
              <a:t> e </a:t>
            </a:r>
            <a:r>
              <a:rPr lang="en-US" dirty="0" err="1"/>
              <a:t>facilita</a:t>
            </a:r>
            <a:r>
              <a:rPr lang="en-US" dirty="0"/>
              <a:t> a </a:t>
            </a:r>
            <a:r>
              <a:rPr lang="en-US" dirty="0" err="1"/>
              <a:t>conexão</a:t>
            </a:r>
            <a:r>
              <a:rPr lang="en-US" dirty="0"/>
              <a:t> com </a:t>
            </a:r>
            <a:r>
              <a:rPr lang="en-US" dirty="0" err="1"/>
              <a:t>aplicativos</a:t>
            </a:r>
            <a:r>
              <a:rPr lang="en-US" dirty="0"/>
              <a:t> </a:t>
            </a:r>
            <a:r>
              <a:rPr lang="en-US" dirty="0" err="1"/>
              <a:t>existentes</a:t>
            </a:r>
            <a:r>
              <a:rPr lang="en-US" dirty="0"/>
              <a:t>. </a:t>
            </a:r>
            <a:r>
              <a:rPr lang="en-US" dirty="0" err="1"/>
              <a:t>Temos</a:t>
            </a:r>
            <a:r>
              <a:rPr lang="en-US" dirty="0"/>
              <a:t> </a:t>
            </a:r>
            <a:r>
              <a:rPr lang="en-US" dirty="0" err="1"/>
              <a:t>usado</a:t>
            </a:r>
            <a:r>
              <a:rPr lang="en-US" dirty="0"/>
              <a:t> </a:t>
            </a:r>
            <a:r>
              <a:rPr lang="en-US" dirty="0" err="1"/>
              <a:t>muito</a:t>
            </a:r>
            <a:r>
              <a:rPr lang="en-US" dirty="0"/>
              <a:t> </a:t>
            </a:r>
            <a:r>
              <a:rPr lang="en-US" dirty="0" err="1"/>
              <a:t>isso</a:t>
            </a:r>
            <a:r>
              <a:rPr lang="en-US" dirty="0"/>
              <a:t> para </a:t>
            </a:r>
            <a:r>
              <a:rPr lang="en-US" dirty="0" err="1"/>
              <a:t>recomendações</a:t>
            </a:r>
            <a:r>
              <a:rPr lang="en-US" dirty="0"/>
              <a:t> de </a:t>
            </a:r>
            <a:r>
              <a:rPr lang="en-US" dirty="0" err="1"/>
              <a:t>música</a:t>
            </a:r>
            <a:r>
              <a:rPr lang="en-US" dirty="0"/>
              <a:t> no Spotify, e </a:t>
            </a:r>
            <a:r>
              <a:rPr lang="en-US" dirty="0" err="1"/>
              <a:t>acho</a:t>
            </a:r>
            <a:r>
              <a:rPr lang="en-US" dirty="0"/>
              <a:t> que é o </a:t>
            </a:r>
            <a:r>
              <a:rPr lang="en-US" dirty="0" err="1"/>
              <a:t>pacote</a:t>
            </a:r>
            <a:r>
              <a:rPr lang="en-US" dirty="0"/>
              <a:t> de ML </a:t>
            </a:r>
            <a:r>
              <a:rPr lang="en-US" dirty="0" err="1"/>
              <a:t>mais</a:t>
            </a:r>
            <a:r>
              <a:rPr lang="en-US" dirty="0"/>
              <a:t> </a:t>
            </a:r>
            <a:r>
              <a:rPr lang="en-US" dirty="0" err="1"/>
              <a:t>bem</a:t>
            </a:r>
            <a:r>
              <a:rPr lang="en-US" dirty="0"/>
              <a:t> </a:t>
            </a:r>
            <a:r>
              <a:rPr lang="en-US" dirty="0" err="1"/>
              <a:t>projetado</a:t>
            </a:r>
            <a:r>
              <a:rPr lang="en-US" dirty="0"/>
              <a:t> que </a:t>
            </a:r>
            <a:r>
              <a:rPr lang="en-US" dirty="0" err="1"/>
              <a:t>já</a:t>
            </a:r>
            <a:r>
              <a:rPr lang="en-US" dirty="0"/>
              <a:t> vi </a:t>
            </a:r>
            <a:r>
              <a:rPr lang="en-US" dirty="0" err="1"/>
              <a:t>até</a:t>
            </a:r>
            <a:r>
              <a:rPr lang="en-US" dirty="0"/>
              <a:t> agora ". (</a:t>
            </a:r>
            <a:r>
              <a:rPr lang="en-US" dirty="0">
                <a:hlinkClick r:id="rId3"/>
              </a:rPr>
              <a:t>https://scikit-learn.org/stable/testimonials/testimonials.html</a:t>
            </a:r>
            <a:r>
              <a:rPr lang="en-US" dirty="0"/>
              <a:t>).</a:t>
            </a:r>
            <a:endParaRPr lang="en-US" dirty="0">
              <a:cs typeface="Calibri"/>
            </a:endParaRPr>
          </a:p>
          <a:p>
            <a:pPr defTabSz="914367">
              <a:lnSpc>
                <a:spcPct val="90000"/>
              </a:lnSpc>
              <a:spcAft>
                <a:spcPts val="333"/>
              </a:spcAft>
              <a:defRPr/>
            </a:pPr>
            <a:br>
              <a:rPr lang="en-US" dirty="0"/>
            </a:b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7/22/2020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72652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7/22/2020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967985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9478">
              <a:defRPr/>
            </a:pPr>
            <a:r>
              <a:rPr lang="en-US" b="1" dirty="0" err="1"/>
              <a:t>Notas</a:t>
            </a:r>
            <a:r>
              <a:rPr lang="en-US" b="1" dirty="0"/>
              <a:t>:</a:t>
            </a:r>
            <a:r>
              <a:rPr lang="en-US" dirty="0"/>
              <a:t> </a:t>
            </a:r>
            <a:endParaRPr lang="pt-BR" dirty="0"/>
          </a:p>
          <a:p>
            <a:pPr marL="171450" indent="-171450" defTabSz="949478">
              <a:buFont typeface="Arial"/>
              <a:buChar char="•"/>
              <a:defRPr/>
            </a:pPr>
            <a:r>
              <a:rPr lang="en-US" dirty="0"/>
              <a:t>A </a:t>
            </a:r>
            <a:r>
              <a:rPr lang="en-US" dirty="0" err="1"/>
              <a:t>ciência</a:t>
            </a:r>
            <a:r>
              <a:rPr lang="en-US" dirty="0"/>
              <a:t> de dados </a:t>
            </a:r>
            <a:r>
              <a:rPr lang="en-US" dirty="0" err="1"/>
              <a:t>está</a:t>
            </a:r>
            <a:r>
              <a:rPr lang="en-US" dirty="0"/>
              <a:t> </a:t>
            </a:r>
            <a:r>
              <a:rPr lang="en-US" dirty="0" err="1"/>
              <a:t>evoluindo</a:t>
            </a:r>
            <a:r>
              <a:rPr lang="en-US" dirty="0"/>
              <a:t> de </a:t>
            </a:r>
            <a:r>
              <a:rPr lang="en-US" dirty="0" err="1"/>
              <a:t>simplesmente</a:t>
            </a:r>
            <a:r>
              <a:rPr lang="en-US" dirty="0"/>
              <a:t> </a:t>
            </a:r>
            <a:r>
              <a:rPr lang="en-US" dirty="0" err="1"/>
              <a:t>tentar</a:t>
            </a:r>
            <a:r>
              <a:rPr lang="en-US" dirty="0"/>
              <a:t> </a:t>
            </a:r>
            <a:r>
              <a:rPr lang="en-US" dirty="0" err="1"/>
              <a:t>descobrir</a:t>
            </a:r>
            <a:r>
              <a:rPr lang="en-US" dirty="0"/>
              <a:t> o que </a:t>
            </a:r>
            <a:r>
              <a:rPr lang="en-US" dirty="0" err="1"/>
              <a:t>aconteceu</a:t>
            </a:r>
            <a:r>
              <a:rPr lang="en-US" dirty="0"/>
              <a:t> no </a:t>
            </a:r>
            <a:r>
              <a:rPr lang="en-US" dirty="0" err="1"/>
              <a:t>passado</a:t>
            </a:r>
            <a:r>
              <a:rPr lang="en-US" dirty="0"/>
              <a:t> para</a:t>
            </a:r>
          </a:p>
          <a:p>
            <a:pPr marL="171450" indent="-171450" defTabSz="949478">
              <a:buFont typeface="Arial"/>
              <a:buChar char="•"/>
              <a:defRPr/>
            </a:pPr>
            <a:r>
              <a:rPr lang="en-US" dirty="0" err="1"/>
              <a:t>Aprofundar</a:t>
            </a:r>
            <a:r>
              <a:rPr lang="en-US" dirty="0"/>
              <a:t>-se e </a:t>
            </a:r>
            <a:r>
              <a:rPr lang="en-US" dirty="0" err="1"/>
              <a:t>descobrir</a:t>
            </a:r>
            <a:r>
              <a:rPr lang="en-US" dirty="0"/>
              <a:t> por que </a:t>
            </a:r>
            <a:r>
              <a:rPr lang="en-US" dirty="0" err="1"/>
              <a:t>isso</a:t>
            </a:r>
            <a:r>
              <a:rPr lang="en-US" dirty="0"/>
              <a:t> </a:t>
            </a:r>
            <a:r>
              <a:rPr lang="en-US" dirty="0" err="1"/>
              <a:t>aconteceu</a:t>
            </a:r>
            <a:r>
              <a:rPr lang="en-US" dirty="0"/>
              <a:t> </a:t>
            </a:r>
            <a:r>
              <a:rPr lang="en-US" dirty="0" err="1"/>
              <a:t>até</a:t>
            </a:r>
          </a:p>
          <a:p>
            <a:pPr marL="171450" indent="-171450" defTabSz="949478">
              <a:buFont typeface="Arial"/>
              <a:buChar char="•"/>
              <a:defRPr/>
            </a:pPr>
            <a:r>
              <a:rPr lang="en-US" dirty="0" err="1"/>
              <a:t>Prever</a:t>
            </a:r>
            <a:r>
              <a:rPr lang="en-US" dirty="0"/>
              <a:t> o </a:t>
            </a:r>
            <a:r>
              <a:rPr lang="en-US" dirty="0" err="1"/>
              <a:t>futuro</a:t>
            </a:r>
            <a:r>
              <a:rPr lang="en-US" dirty="0"/>
              <a:t> e </a:t>
            </a:r>
            <a:r>
              <a:rPr lang="en-US" dirty="0" err="1"/>
              <a:t>descobrir</a:t>
            </a:r>
            <a:r>
              <a:rPr lang="en-US" dirty="0"/>
              <a:t> o que </a:t>
            </a:r>
            <a:r>
              <a:rPr lang="en-US" dirty="0" err="1"/>
              <a:t>acontecerá</a:t>
            </a:r>
          </a:p>
          <a:p>
            <a:pPr marL="171450" indent="-171450" defTabSz="949478">
              <a:buFont typeface="Arial"/>
              <a:buChar char="•"/>
              <a:defRPr/>
            </a:pPr>
            <a:r>
              <a:rPr lang="en-US" dirty="0"/>
              <a:t>O </a:t>
            </a:r>
            <a:r>
              <a:rPr lang="en-US" dirty="0" err="1"/>
              <a:t>objetivo</a:t>
            </a:r>
            <a:r>
              <a:rPr lang="en-US" dirty="0"/>
              <a:t> final é </a:t>
            </a:r>
            <a:r>
              <a:rPr lang="en-US" dirty="0" err="1"/>
              <a:t>não</a:t>
            </a:r>
            <a:r>
              <a:rPr lang="en-US" dirty="0"/>
              <a:t> </a:t>
            </a:r>
            <a:r>
              <a:rPr lang="en-US" dirty="0" err="1"/>
              <a:t>apenas</a:t>
            </a:r>
            <a:r>
              <a:rPr lang="en-US" dirty="0"/>
              <a:t> </a:t>
            </a:r>
            <a:r>
              <a:rPr lang="en-US" dirty="0" err="1"/>
              <a:t>descobrir</a:t>
            </a:r>
            <a:r>
              <a:rPr lang="en-US" dirty="0"/>
              <a:t> o que </a:t>
            </a:r>
            <a:r>
              <a:rPr lang="en-US" dirty="0" err="1"/>
              <a:t>vai</a:t>
            </a:r>
            <a:r>
              <a:rPr lang="en-US" dirty="0"/>
              <a:t> </a:t>
            </a:r>
            <a:r>
              <a:rPr lang="en-US" dirty="0" err="1"/>
              <a:t>acontecer</a:t>
            </a:r>
            <a:r>
              <a:rPr lang="en-US" dirty="0"/>
              <a:t>, mas </a:t>
            </a:r>
            <a:r>
              <a:rPr lang="en-US" dirty="0" err="1"/>
              <a:t>tomar</a:t>
            </a:r>
            <a:r>
              <a:rPr lang="en-US" dirty="0"/>
              <a:t> </a:t>
            </a:r>
            <a:r>
              <a:rPr lang="en-US" dirty="0" err="1"/>
              <a:t>decisões</a:t>
            </a:r>
            <a:r>
              <a:rPr lang="en-US" dirty="0"/>
              <a:t> </a:t>
            </a:r>
            <a:r>
              <a:rPr lang="en-US" dirty="0" err="1"/>
              <a:t>preventivas</a:t>
            </a:r>
            <a:r>
              <a:rPr lang="en-US" dirty="0"/>
              <a:t> e </a:t>
            </a:r>
            <a:r>
              <a:rPr lang="en-US" dirty="0" err="1"/>
              <a:t>tomar</a:t>
            </a:r>
            <a:r>
              <a:rPr lang="en-US" dirty="0"/>
              <a:t> </a:t>
            </a:r>
            <a:r>
              <a:rPr lang="en-US" dirty="0" err="1"/>
              <a:t>ações</a:t>
            </a:r>
            <a:r>
              <a:rPr lang="en-US" dirty="0"/>
              <a:t> </a:t>
            </a:r>
            <a:r>
              <a:rPr lang="en-US" dirty="0" err="1"/>
              <a:t>automaticamente</a:t>
            </a:r>
            <a:r>
              <a:rPr lang="en-US" dirty="0"/>
              <a:t> </a:t>
            </a:r>
          </a:p>
          <a:p>
            <a:pPr defTabSz="949478">
              <a:defRPr/>
            </a:pPr>
            <a:r>
              <a:rPr lang="en-US" dirty="0"/>
              <a:t> </a:t>
            </a:r>
          </a:p>
          <a:p>
            <a:pPr marL="171450" indent="-171450" defTabSz="949478">
              <a:buFont typeface="Arial"/>
              <a:buChar char="•"/>
              <a:defRPr/>
            </a:pPr>
            <a:r>
              <a:rPr lang="en-US" b="1" dirty="0" err="1"/>
              <a:t>Referência</a:t>
            </a:r>
            <a:r>
              <a:rPr lang="en-US" dirty="0"/>
              <a:t>: </a:t>
            </a:r>
            <a:endParaRPr lang="en-US" dirty="0">
              <a:cs typeface="Calibri"/>
            </a:endParaRPr>
          </a:p>
          <a:p>
            <a:pPr defTabSz="949478">
              <a:defRPr/>
            </a:pPr>
            <a:r>
              <a:rPr lang="en-US" dirty="0"/>
              <a:t>Microsoft: DATA203x Data Science and Machine Learning Essentials, edx.org </a:t>
            </a:r>
          </a:p>
          <a:p>
            <a:pPr defTabSz="949478">
              <a:defRPr/>
            </a:pPr>
            <a:br>
              <a:rPr lang="en-US" dirty="0"/>
            </a:b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7/22/2020 9:49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8</a:t>
            </a:fld>
            <a:endParaRPr lang="en-US">
              <a:solidFill>
                <a:prstClr val="black"/>
              </a:solidFill>
            </a:endParaRPr>
          </a:p>
        </p:txBody>
      </p:sp>
    </p:spTree>
    <p:extLst>
      <p:ext uri="{BB962C8B-B14F-4D97-AF65-F5344CB8AC3E}">
        <p14:creationId xmlns:p14="http://schemas.microsoft.com/office/powerpoint/2010/main" val="4040559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a:t>
            </a:r>
            <a:r>
              <a:rPr lang="en-US" dirty="0" err="1"/>
              <a:t>exemplo</a:t>
            </a:r>
            <a:r>
              <a:rPr lang="en-US" dirty="0"/>
              <a:t> </a:t>
            </a:r>
            <a:r>
              <a:rPr lang="en-US" dirty="0" err="1"/>
              <a:t>rápido</a:t>
            </a:r>
            <a:r>
              <a:rPr lang="en-US" dirty="0"/>
              <a:t> e simples. </a:t>
            </a:r>
            <a:endParaRPr lang="pt-BR" dirty="0"/>
          </a:p>
          <a:p>
            <a:r>
              <a:rPr lang="en-US" dirty="0"/>
              <a:t> </a:t>
            </a:r>
            <a:endParaRPr lang="en-US" dirty="0">
              <a:cs typeface="Calibri"/>
            </a:endParaRPr>
          </a:p>
          <a:p>
            <a:r>
              <a:rPr lang="en-US" dirty="0" err="1"/>
              <a:t>Então</a:t>
            </a:r>
            <a:r>
              <a:rPr lang="en-US" dirty="0"/>
              <a:t>, </a:t>
            </a:r>
            <a:r>
              <a:rPr lang="en-US" dirty="0" err="1"/>
              <a:t>como</a:t>
            </a:r>
            <a:r>
              <a:rPr lang="en-US" dirty="0"/>
              <a:t> </a:t>
            </a:r>
            <a:r>
              <a:rPr lang="en-US" dirty="0" err="1"/>
              <a:t>eu</a:t>
            </a:r>
            <a:r>
              <a:rPr lang="en-US" dirty="0"/>
              <a:t> </a:t>
            </a:r>
            <a:r>
              <a:rPr lang="en-US" dirty="0" err="1"/>
              <a:t>disse</a:t>
            </a:r>
            <a:r>
              <a:rPr lang="en-US" dirty="0"/>
              <a:t>, o </a:t>
            </a:r>
            <a:r>
              <a:rPr lang="en-US" dirty="0" err="1"/>
              <a:t>aprendizado</a:t>
            </a:r>
            <a:r>
              <a:rPr lang="en-US" dirty="0"/>
              <a:t> de </a:t>
            </a:r>
            <a:r>
              <a:rPr lang="en-US" dirty="0" err="1"/>
              <a:t>máquina</a:t>
            </a:r>
            <a:r>
              <a:rPr lang="en-US" dirty="0"/>
              <a:t> </a:t>
            </a:r>
            <a:r>
              <a:rPr lang="en-US" dirty="0" err="1"/>
              <a:t>funciona</a:t>
            </a:r>
            <a:r>
              <a:rPr lang="en-US" dirty="0"/>
              <a:t> </a:t>
            </a:r>
            <a:r>
              <a:rPr lang="en-US" dirty="0" err="1"/>
              <a:t>através</a:t>
            </a:r>
            <a:r>
              <a:rPr lang="en-US" dirty="0"/>
              <a:t> de </a:t>
            </a:r>
            <a:r>
              <a:rPr lang="en-US" dirty="0" err="1"/>
              <a:t>algoritmos</a:t>
            </a:r>
            <a:r>
              <a:rPr lang="en-US" dirty="0"/>
              <a:t> que </a:t>
            </a:r>
            <a:r>
              <a:rPr lang="en-US" dirty="0" err="1"/>
              <a:t>processam</a:t>
            </a:r>
            <a:r>
              <a:rPr lang="en-US" dirty="0"/>
              <a:t> dados e </a:t>
            </a:r>
            <a:r>
              <a:rPr lang="en-US" dirty="0" err="1"/>
              <a:t>usam</a:t>
            </a:r>
            <a:r>
              <a:rPr lang="en-US" dirty="0"/>
              <a:t> </a:t>
            </a:r>
            <a:r>
              <a:rPr lang="en-US" dirty="0" err="1"/>
              <a:t>estatísticas</a:t>
            </a:r>
            <a:r>
              <a:rPr lang="en-US" dirty="0"/>
              <a:t> para </a:t>
            </a:r>
            <a:r>
              <a:rPr lang="en-US" dirty="0" err="1"/>
              <a:t>prever</a:t>
            </a:r>
            <a:r>
              <a:rPr lang="en-US" dirty="0"/>
              <a:t> </a:t>
            </a:r>
            <a:r>
              <a:rPr lang="en-US" dirty="0" err="1"/>
              <a:t>uma</a:t>
            </a:r>
            <a:r>
              <a:rPr lang="en-US" dirty="0"/>
              <a:t> </a:t>
            </a:r>
            <a:r>
              <a:rPr lang="en-US" dirty="0" err="1"/>
              <a:t>saída</a:t>
            </a:r>
            <a:r>
              <a:rPr lang="en-US" dirty="0"/>
              <a:t> </a:t>
            </a:r>
            <a:r>
              <a:rPr lang="en-US" dirty="0" err="1"/>
              <a:t>razoavelmente</a:t>
            </a:r>
            <a:r>
              <a:rPr lang="en-US" dirty="0"/>
              <a:t> </a:t>
            </a:r>
            <a:r>
              <a:rPr lang="en-US" dirty="0" err="1"/>
              <a:t>correta</a:t>
            </a:r>
            <a:r>
              <a:rPr lang="en-US" dirty="0"/>
              <a:t>.</a:t>
            </a:r>
            <a:endParaRPr lang="en-US" dirty="0">
              <a:cs typeface="Calibri"/>
            </a:endParaRPr>
          </a:p>
          <a:p>
            <a:r>
              <a:rPr lang="en-US" dirty="0"/>
              <a:t> </a:t>
            </a:r>
            <a:endParaRPr lang="en-US" dirty="0">
              <a:cs typeface="Calibri"/>
            </a:endParaRPr>
          </a:p>
          <a:p>
            <a:r>
              <a:rPr lang="en-US" dirty="0"/>
              <a:t>Como </a:t>
            </a:r>
            <a:r>
              <a:rPr lang="en-US" dirty="0" err="1"/>
              <a:t>exemplo</a:t>
            </a:r>
            <a:r>
              <a:rPr lang="en-US" dirty="0"/>
              <a:t>, imagine que </a:t>
            </a:r>
            <a:r>
              <a:rPr lang="en-US" dirty="0" err="1"/>
              <a:t>você</a:t>
            </a:r>
            <a:r>
              <a:rPr lang="en-US" dirty="0"/>
              <a:t> </a:t>
            </a:r>
            <a:r>
              <a:rPr lang="en-US" dirty="0" err="1"/>
              <a:t>está</a:t>
            </a:r>
            <a:r>
              <a:rPr lang="en-US" dirty="0"/>
              <a:t> </a:t>
            </a:r>
            <a:r>
              <a:rPr lang="en-US" dirty="0" err="1"/>
              <a:t>tentando</a:t>
            </a:r>
            <a:r>
              <a:rPr lang="en-US" dirty="0"/>
              <a:t> </a:t>
            </a:r>
            <a:r>
              <a:rPr lang="en-US" dirty="0" err="1"/>
              <a:t>prever</a:t>
            </a:r>
            <a:r>
              <a:rPr lang="en-US" dirty="0"/>
              <a:t> se </a:t>
            </a:r>
            <a:r>
              <a:rPr lang="en-US" dirty="0" err="1"/>
              <a:t>alguém</a:t>
            </a:r>
            <a:r>
              <a:rPr lang="en-US" dirty="0"/>
              <a:t> </a:t>
            </a:r>
            <a:r>
              <a:rPr lang="en-US" dirty="0" err="1"/>
              <a:t>aluga</a:t>
            </a:r>
            <a:r>
              <a:rPr lang="en-US" dirty="0"/>
              <a:t> </a:t>
            </a:r>
            <a:r>
              <a:rPr lang="en-US" dirty="0" err="1"/>
              <a:t>ou</a:t>
            </a:r>
            <a:r>
              <a:rPr lang="en-US" dirty="0"/>
              <a:t> é </a:t>
            </a:r>
            <a:r>
              <a:rPr lang="en-US" dirty="0" err="1"/>
              <a:t>dono</a:t>
            </a:r>
            <a:r>
              <a:rPr lang="en-US" dirty="0"/>
              <a:t> de </a:t>
            </a:r>
            <a:r>
              <a:rPr lang="en-US" dirty="0" err="1"/>
              <a:t>sua</a:t>
            </a:r>
            <a:r>
              <a:rPr lang="en-US" dirty="0"/>
              <a:t> casa.</a:t>
            </a:r>
            <a:endParaRPr lang="en-US" dirty="0">
              <a:cs typeface="Calibri"/>
            </a:endParaRPr>
          </a:p>
          <a:p>
            <a:r>
              <a:rPr lang="en-US" dirty="0"/>
              <a:t> </a:t>
            </a:r>
            <a:endParaRPr lang="en-US" dirty="0">
              <a:cs typeface="Calibri"/>
            </a:endParaRPr>
          </a:p>
          <a:p>
            <a:r>
              <a:rPr lang="en-US" dirty="0"/>
              <a:t>Para </a:t>
            </a:r>
            <a:r>
              <a:rPr lang="en-US" dirty="0" err="1"/>
              <a:t>fazer</a:t>
            </a:r>
            <a:r>
              <a:rPr lang="en-US" dirty="0"/>
              <a:t> </a:t>
            </a:r>
            <a:r>
              <a:rPr lang="en-US" dirty="0" err="1"/>
              <a:t>isso</a:t>
            </a:r>
            <a:r>
              <a:rPr lang="en-US" dirty="0"/>
              <a:t>, </a:t>
            </a:r>
            <a:r>
              <a:rPr lang="en-US" dirty="0" err="1"/>
              <a:t>precisamos</a:t>
            </a:r>
            <a:r>
              <a:rPr lang="en-US" dirty="0"/>
              <a:t> de um monte de dados </a:t>
            </a:r>
            <a:r>
              <a:rPr lang="en-US" dirty="0" err="1"/>
              <a:t>sobre</a:t>
            </a:r>
            <a:r>
              <a:rPr lang="en-US" dirty="0"/>
              <a:t> </a:t>
            </a:r>
            <a:r>
              <a:rPr lang="en-US" dirty="0" err="1"/>
              <a:t>todos</a:t>
            </a:r>
            <a:r>
              <a:rPr lang="en-US" dirty="0"/>
              <a:t> </a:t>
            </a:r>
            <a:r>
              <a:rPr lang="en-US" dirty="0" err="1"/>
              <a:t>os</a:t>
            </a:r>
            <a:r>
              <a:rPr lang="en-US" dirty="0"/>
              <a:t> </a:t>
            </a:r>
            <a:r>
              <a:rPr lang="en-US" dirty="0" err="1"/>
              <a:t>tipos</a:t>
            </a:r>
            <a:r>
              <a:rPr lang="en-US" dirty="0"/>
              <a:t> de </a:t>
            </a:r>
            <a:r>
              <a:rPr lang="en-US" dirty="0" err="1"/>
              <a:t>pessoas</a:t>
            </a:r>
            <a:r>
              <a:rPr lang="en-US" dirty="0"/>
              <a:t> que </a:t>
            </a:r>
            <a:r>
              <a:rPr lang="en-US" dirty="0" err="1"/>
              <a:t>alugam</a:t>
            </a:r>
            <a:r>
              <a:rPr lang="en-US" dirty="0"/>
              <a:t> e </a:t>
            </a:r>
            <a:r>
              <a:rPr lang="en-US" dirty="0" err="1"/>
              <a:t>possuem</a:t>
            </a:r>
            <a:r>
              <a:rPr lang="en-US" dirty="0"/>
              <a:t> casas. Neste </a:t>
            </a:r>
            <a:r>
              <a:rPr lang="en-US" dirty="0" err="1"/>
              <a:t>exemplo</a:t>
            </a:r>
            <a:r>
              <a:rPr lang="en-US" dirty="0"/>
              <a:t>, </a:t>
            </a:r>
            <a:r>
              <a:rPr lang="en-US" dirty="0" err="1"/>
              <a:t>temos</a:t>
            </a:r>
            <a:r>
              <a:rPr lang="en-US" dirty="0"/>
              <a:t> a </a:t>
            </a:r>
            <a:r>
              <a:rPr lang="en-US" dirty="0" err="1"/>
              <a:t>idade</a:t>
            </a:r>
            <a:r>
              <a:rPr lang="en-US" dirty="0"/>
              <a:t>, a </a:t>
            </a:r>
            <a:r>
              <a:rPr lang="en-US" dirty="0" err="1"/>
              <a:t>renda</a:t>
            </a:r>
            <a:r>
              <a:rPr lang="en-US" dirty="0"/>
              <a:t>, o </a:t>
            </a:r>
            <a:r>
              <a:rPr lang="en-US" dirty="0" err="1"/>
              <a:t>nível</a:t>
            </a:r>
            <a:r>
              <a:rPr lang="en-US" dirty="0"/>
              <a:t> de </a:t>
            </a:r>
            <a:r>
              <a:rPr lang="en-US" dirty="0" err="1"/>
              <a:t>escolaridade</a:t>
            </a:r>
            <a:r>
              <a:rPr lang="en-US" dirty="0"/>
              <a:t>, o </a:t>
            </a:r>
            <a:r>
              <a:rPr lang="en-US" dirty="0" err="1"/>
              <a:t>sexo</a:t>
            </a:r>
            <a:r>
              <a:rPr lang="en-US" dirty="0"/>
              <a:t> e, é claro, se </a:t>
            </a:r>
            <a:r>
              <a:rPr lang="en-US" dirty="0" err="1"/>
              <a:t>eles</a:t>
            </a:r>
            <a:r>
              <a:rPr lang="en-US" dirty="0"/>
              <a:t> </a:t>
            </a:r>
            <a:r>
              <a:rPr lang="en-US" dirty="0" err="1"/>
              <a:t>são</a:t>
            </a:r>
            <a:r>
              <a:rPr lang="en-US" dirty="0"/>
              <a:t> </a:t>
            </a:r>
            <a:r>
              <a:rPr lang="en-US" dirty="0" err="1"/>
              <a:t>proprietários</a:t>
            </a:r>
            <a:r>
              <a:rPr lang="en-US" dirty="0"/>
              <a:t> </a:t>
            </a:r>
            <a:r>
              <a:rPr lang="en-US" dirty="0" err="1"/>
              <a:t>ou</a:t>
            </a:r>
            <a:r>
              <a:rPr lang="en-US" dirty="0"/>
              <a:t> se </a:t>
            </a:r>
            <a:r>
              <a:rPr lang="en-US" dirty="0" err="1"/>
              <a:t>alugam</a:t>
            </a:r>
            <a:r>
              <a:rPr lang="en-US" dirty="0"/>
              <a:t>. </a:t>
            </a:r>
          </a:p>
          <a:p>
            <a:r>
              <a:rPr lang="en-US" dirty="0"/>
              <a:t> </a:t>
            </a:r>
            <a:endParaRPr lang="en-US" dirty="0">
              <a:cs typeface="Calibri"/>
            </a:endParaRPr>
          </a:p>
          <a:p>
            <a:r>
              <a:rPr lang="en-US" dirty="0"/>
              <a:t>... </a:t>
            </a:r>
            <a:r>
              <a:rPr lang="en-US" dirty="0" err="1"/>
              <a:t>lembre</a:t>
            </a:r>
            <a:r>
              <a:rPr lang="en-US" dirty="0"/>
              <a:t>-se </a:t>
            </a:r>
            <a:r>
              <a:rPr lang="en-US" dirty="0" err="1"/>
              <a:t>disso</a:t>
            </a:r>
            <a:r>
              <a:rPr lang="en-US" dirty="0"/>
              <a:t> </a:t>
            </a:r>
            <a:r>
              <a:rPr lang="en-US" dirty="0" err="1"/>
              <a:t>em</a:t>
            </a:r>
            <a:r>
              <a:rPr lang="en-US" dirty="0"/>
              <a:t> um "</a:t>
            </a:r>
            <a:r>
              <a:rPr lang="en-US" dirty="0" err="1"/>
              <a:t>modelo</a:t>
            </a:r>
            <a:r>
              <a:rPr lang="en-US" dirty="0"/>
              <a:t>"</a:t>
            </a:r>
          </a:p>
          <a:p>
            <a:r>
              <a:rPr lang="en-US" dirty="0"/>
              <a:t> </a:t>
            </a:r>
            <a:endParaRPr lang="en-US" dirty="0">
              <a:cs typeface="Calibri"/>
            </a:endParaRPr>
          </a:p>
          <a:p>
            <a:r>
              <a:rPr lang="en-US" dirty="0" err="1"/>
              <a:t>Em</a:t>
            </a:r>
            <a:r>
              <a:rPr lang="en-US" dirty="0"/>
              <a:t> </a:t>
            </a:r>
            <a:r>
              <a:rPr lang="en-US" dirty="0" err="1"/>
              <a:t>seguida</a:t>
            </a:r>
            <a:r>
              <a:rPr lang="en-US" dirty="0"/>
              <a:t>, </a:t>
            </a:r>
            <a:r>
              <a:rPr lang="en-US" dirty="0" err="1"/>
              <a:t>usamos</a:t>
            </a:r>
            <a:r>
              <a:rPr lang="en-US" dirty="0"/>
              <a:t> </a:t>
            </a:r>
            <a:r>
              <a:rPr lang="en-US" dirty="0" err="1"/>
              <a:t>esse</a:t>
            </a:r>
            <a:r>
              <a:rPr lang="en-US" dirty="0"/>
              <a:t> </a:t>
            </a:r>
            <a:r>
              <a:rPr lang="en-US" dirty="0" err="1"/>
              <a:t>modelo</a:t>
            </a:r>
            <a:r>
              <a:rPr lang="en-US" dirty="0"/>
              <a:t> - </a:t>
            </a:r>
            <a:r>
              <a:rPr lang="en-US" dirty="0" err="1"/>
              <a:t>incluímos</a:t>
            </a:r>
            <a:r>
              <a:rPr lang="en-US" dirty="0"/>
              <a:t> </a:t>
            </a:r>
            <a:r>
              <a:rPr lang="en-US" dirty="0" err="1"/>
              <a:t>todos</a:t>
            </a:r>
            <a:r>
              <a:rPr lang="en-US" dirty="0"/>
              <a:t> </a:t>
            </a:r>
            <a:r>
              <a:rPr lang="en-US" dirty="0" err="1"/>
              <a:t>os</a:t>
            </a:r>
            <a:r>
              <a:rPr lang="en-US" dirty="0"/>
              <a:t> </a:t>
            </a:r>
            <a:r>
              <a:rPr lang="en-US" dirty="0" err="1"/>
              <a:t>atributos</a:t>
            </a:r>
            <a:r>
              <a:rPr lang="en-US" dirty="0"/>
              <a:t> da </a:t>
            </a:r>
            <a:r>
              <a:rPr lang="en-US" dirty="0" err="1"/>
              <a:t>pessoa</a:t>
            </a:r>
            <a:r>
              <a:rPr lang="en-US" dirty="0"/>
              <a:t> que </a:t>
            </a:r>
            <a:r>
              <a:rPr lang="en-US" dirty="0" err="1"/>
              <a:t>estamos</a:t>
            </a:r>
            <a:r>
              <a:rPr lang="en-US" dirty="0"/>
              <a:t> </a:t>
            </a:r>
            <a:r>
              <a:rPr lang="en-US" dirty="0" err="1"/>
              <a:t>tentando</a:t>
            </a:r>
            <a:r>
              <a:rPr lang="en-US" dirty="0"/>
              <a:t> </a:t>
            </a:r>
            <a:r>
              <a:rPr lang="en-US" dirty="0" err="1"/>
              <a:t>adivinhar</a:t>
            </a:r>
            <a:r>
              <a:rPr lang="en-US" dirty="0"/>
              <a:t> </a:t>
            </a:r>
            <a:r>
              <a:rPr lang="en-US" dirty="0" err="1"/>
              <a:t>sobre</a:t>
            </a:r>
            <a:r>
              <a:rPr lang="en-US" dirty="0"/>
              <a:t> - e o </a:t>
            </a:r>
            <a:r>
              <a:rPr lang="en-US" dirty="0" err="1"/>
              <a:t>modelo</a:t>
            </a:r>
            <a:r>
              <a:rPr lang="en-US" dirty="0"/>
              <a:t> </a:t>
            </a:r>
            <a:r>
              <a:rPr lang="en-US" dirty="0" err="1"/>
              <a:t>nos</a:t>
            </a:r>
            <a:r>
              <a:rPr lang="en-US" dirty="0"/>
              <a:t> </a:t>
            </a:r>
            <a:r>
              <a:rPr lang="en-US" dirty="0" err="1"/>
              <a:t>fornecerá</a:t>
            </a:r>
            <a:r>
              <a:rPr lang="en-US" dirty="0"/>
              <a:t> </a:t>
            </a:r>
            <a:r>
              <a:rPr lang="en-US" dirty="0" err="1"/>
              <a:t>sua</a:t>
            </a:r>
            <a:r>
              <a:rPr lang="en-US" dirty="0"/>
              <a:t> </a:t>
            </a:r>
            <a:r>
              <a:rPr lang="en-US" dirty="0" err="1"/>
              <a:t>melhor</a:t>
            </a:r>
            <a:r>
              <a:rPr lang="en-US" dirty="0"/>
              <a:t> </a:t>
            </a:r>
            <a:r>
              <a:rPr lang="en-US" dirty="0" err="1"/>
              <a:t>previsão</a:t>
            </a:r>
            <a:r>
              <a:rPr lang="en-US" dirty="0"/>
              <a:t> </a:t>
            </a:r>
            <a:r>
              <a:rPr lang="en-US" dirty="0" err="1"/>
              <a:t>sobre</a:t>
            </a:r>
            <a:r>
              <a:rPr lang="en-US" dirty="0"/>
              <a:t> se </a:t>
            </a:r>
            <a:r>
              <a:rPr lang="en-US" dirty="0" err="1"/>
              <a:t>essa</a:t>
            </a:r>
            <a:r>
              <a:rPr lang="en-US" dirty="0"/>
              <a:t> </a:t>
            </a:r>
            <a:r>
              <a:rPr lang="en-US" dirty="0" err="1"/>
              <a:t>pessoa</a:t>
            </a:r>
            <a:r>
              <a:rPr lang="en-US" dirty="0"/>
              <a:t> é </a:t>
            </a:r>
            <a:r>
              <a:rPr lang="en-US" dirty="0" err="1"/>
              <a:t>ou</a:t>
            </a:r>
            <a:r>
              <a:rPr lang="en-US" dirty="0"/>
              <a:t> </a:t>
            </a:r>
            <a:r>
              <a:rPr lang="en-US" dirty="0" err="1"/>
              <a:t>não</a:t>
            </a:r>
            <a:r>
              <a:rPr lang="en-US" dirty="0"/>
              <a:t> </a:t>
            </a:r>
            <a:r>
              <a:rPr lang="en-US" dirty="0" err="1"/>
              <a:t>proprietária</a:t>
            </a:r>
            <a:r>
              <a:rPr lang="en-US" dirty="0"/>
              <a:t> </a:t>
            </a:r>
            <a:r>
              <a:rPr lang="en-US" dirty="0" err="1"/>
              <a:t>ou</a:t>
            </a:r>
            <a:r>
              <a:rPr lang="en-US" dirty="0"/>
              <a:t> </a:t>
            </a:r>
            <a:r>
              <a:rPr lang="en-US" dirty="0" err="1"/>
              <a:t>aluga</a:t>
            </a:r>
            <a:r>
              <a:rPr lang="en-US" dirty="0"/>
              <a:t> </a:t>
            </a:r>
            <a:r>
              <a:rPr lang="en-US" dirty="0" err="1"/>
              <a:t>sua</a:t>
            </a:r>
            <a:r>
              <a:rPr lang="en-US" dirty="0"/>
              <a:t> casa.</a:t>
            </a:r>
          </a:p>
          <a:p>
            <a:br>
              <a:rPr lang="en-US" dirty="0"/>
            </a:b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7/22/2020 9:49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10</a:t>
            </a:fld>
            <a:endParaRPr lang="en-US">
              <a:solidFill>
                <a:prstClr val="black"/>
              </a:solidFill>
            </a:endParaRPr>
          </a:p>
        </p:txBody>
      </p:sp>
    </p:spTree>
    <p:extLst>
      <p:ext uri="{BB962C8B-B14F-4D97-AF65-F5344CB8AC3E}">
        <p14:creationId xmlns:p14="http://schemas.microsoft.com/office/powerpoint/2010/main" val="2701682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ML </a:t>
            </a:r>
            <a:r>
              <a:rPr lang="en-US" dirty="0" err="1"/>
              <a:t>começa</a:t>
            </a:r>
            <a:r>
              <a:rPr lang="en-US" dirty="0"/>
              <a:t> com dados que </a:t>
            </a:r>
            <a:r>
              <a:rPr lang="en-US" dirty="0" err="1"/>
              <a:t>podem</a:t>
            </a:r>
            <a:r>
              <a:rPr lang="en-US" dirty="0"/>
              <a:t> </a:t>
            </a:r>
            <a:r>
              <a:rPr lang="en-US" dirty="0" err="1"/>
              <a:t>vir</a:t>
            </a:r>
            <a:r>
              <a:rPr lang="en-US" dirty="0"/>
              <a:t> de </a:t>
            </a:r>
            <a:r>
              <a:rPr lang="en-US" dirty="0" err="1"/>
              <a:t>várias</a:t>
            </a:r>
            <a:r>
              <a:rPr lang="en-US" dirty="0"/>
              <a:t> </a:t>
            </a:r>
            <a:r>
              <a:rPr lang="en-US" dirty="0" err="1"/>
              <a:t>fontes</a:t>
            </a:r>
            <a:r>
              <a:rPr lang="en-US" dirty="0"/>
              <a:t>. </a:t>
            </a:r>
            <a:r>
              <a:rPr lang="en-US" dirty="0" err="1"/>
              <a:t>Você</a:t>
            </a:r>
            <a:r>
              <a:rPr lang="en-US" dirty="0"/>
              <a:t> </a:t>
            </a:r>
            <a:r>
              <a:rPr lang="en-US" dirty="0" err="1"/>
              <a:t>pode</a:t>
            </a:r>
            <a:r>
              <a:rPr lang="en-US" dirty="0"/>
              <a:t> </a:t>
            </a:r>
            <a:r>
              <a:rPr lang="en-US" dirty="0" err="1"/>
              <a:t>obter</a:t>
            </a:r>
            <a:r>
              <a:rPr lang="en-US" dirty="0"/>
              <a:t> um </a:t>
            </a:r>
            <a:r>
              <a:rPr lang="en-US" dirty="0" err="1"/>
              <a:t>grande</a:t>
            </a:r>
            <a:r>
              <a:rPr lang="en-US" dirty="0"/>
              <a:t> conjunto de dados </a:t>
            </a:r>
            <a:r>
              <a:rPr lang="en-US" dirty="0" err="1"/>
              <a:t>estáticos</a:t>
            </a:r>
            <a:r>
              <a:rPr lang="en-US" dirty="0"/>
              <a:t>, </a:t>
            </a:r>
            <a:r>
              <a:rPr lang="en-US" dirty="0" err="1"/>
              <a:t>como</a:t>
            </a:r>
            <a:r>
              <a:rPr lang="en-US" dirty="0"/>
              <a:t> </a:t>
            </a:r>
            <a:r>
              <a:rPr lang="en-US" dirty="0" err="1"/>
              <a:t>temperaturas</a:t>
            </a:r>
            <a:r>
              <a:rPr lang="en-US" dirty="0"/>
              <a:t> </a:t>
            </a:r>
            <a:r>
              <a:rPr lang="en-US" dirty="0" err="1"/>
              <a:t>climáticas</a:t>
            </a:r>
            <a:r>
              <a:rPr lang="en-US" dirty="0"/>
              <a:t> </a:t>
            </a:r>
            <a:r>
              <a:rPr lang="en-US" dirty="0" err="1"/>
              <a:t>históricas</a:t>
            </a:r>
            <a:r>
              <a:rPr lang="en-US" dirty="0"/>
              <a:t> </a:t>
            </a:r>
            <a:r>
              <a:rPr lang="en-US" dirty="0" err="1"/>
              <a:t>ou</a:t>
            </a:r>
            <a:r>
              <a:rPr lang="en-US" dirty="0"/>
              <a:t> </a:t>
            </a:r>
            <a:r>
              <a:rPr lang="en-US" dirty="0" err="1"/>
              <a:t>chegadas</a:t>
            </a:r>
            <a:r>
              <a:rPr lang="en-US" dirty="0"/>
              <a:t> de </a:t>
            </a:r>
            <a:r>
              <a:rPr lang="en-US" dirty="0" err="1"/>
              <a:t>aviões</a:t>
            </a:r>
            <a:r>
              <a:rPr lang="en-US" dirty="0"/>
              <a:t> dentro do </a:t>
            </a:r>
            <a:r>
              <a:rPr lang="en-US" dirty="0" err="1"/>
              <a:t>prazo</a:t>
            </a:r>
            <a:r>
              <a:rPr lang="en-US" dirty="0"/>
              <a:t> para </a:t>
            </a:r>
            <a:r>
              <a:rPr lang="en-US" dirty="0" err="1"/>
              <a:t>prever</a:t>
            </a:r>
            <a:r>
              <a:rPr lang="en-US" dirty="0"/>
              <a:t> um </a:t>
            </a:r>
            <a:r>
              <a:rPr lang="en-US" dirty="0" err="1"/>
              <a:t>resultado</a:t>
            </a:r>
            <a:r>
              <a:rPr lang="en-US" dirty="0"/>
              <a:t> </a:t>
            </a:r>
            <a:r>
              <a:rPr lang="en-US" dirty="0" err="1"/>
              <a:t>provável</a:t>
            </a:r>
            <a:r>
              <a:rPr lang="en-US" dirty="0"/>
              <a:t>, </a:t>
            </a:r>
            <a:r>
              <a:rPr lang="en-US" dirty="0" err="1"/>
              <a:t>como</a:t>
            </a:r>
            <a:r>
              <a:rPr lang="en-US" dirty="0"/>
              <a:t> a </a:t>
            </a:r>
            <a:r>
              <a:rPr lang="en-US" dirty="0" err="1"/>
              <a:t>mudança</a:t>
            </a:r>
            <a:r>
              <a:rPr lang="en-US" dirty="0"/>
              <a:t> </a:t>
            </a:r>
            <a:r>
              <a:rPr lang="en-US" dirty="0" err="1"/>
              <a:t>climática</a:t>
            </a:r>
            <a:r>
              <a:rPr lang="en-US" dirty="0"/>
              <a:t> global </a:t>
            </a:r>
            <a:r>
              <a:rPr lang="en-US" dirty="0" err="1"/>
              <a:t>ou</a:t>
            </a:r>
            <a:r>
              <a:rPr lang="en-US" dirty="0"/>
              <a:t> se o </a:t>
            </a:r>
            <a:r>
              <a:rPr lang="en-US" dirty="0" err="1"/>
              <a:t>seu</a:t>
            </a:r>
            <a:r>
              <a:rPr lang="en-US" dirty="0"/>
              <a:t> </a:t>
            </a:r>
            <a:r>
              <a:rPr lang="en-US" dirty="0" err="1"/>
              <a:t>voo</a:t>
            </a:r>
            <a:r>
              <a:rPr lang="en-US" dirty="0"/>
              <a:t> de Chicago </a:t>
            </a:r>
            <a:r>
              <a:rPr lang="en-US" dirty="0" err="1"/>
              <a:t>chegará</a:t>
            </a:r>
            <a:r>
              <a:rPr lang="en-US" dirty="0"/>
              <a:t> a tempo. </a:t>
            </a:r>
            <a:r>
              <a:rPr lang="en-US" dirty="0" err="1"/>
              <a:t>Existem</a:t>
            </a:r>
            <a:r>
              <a:rPr lang="en-US" dirty="0"/>
              <a:t> </a:t>
            </a:r>
            <a:r>
              <a:rPr lang="en-US" dirty="0" err="1"/>
              <a:t>também</a:t>
            </a:r>
            <a:r>
              <a:rPr lang="en-US" dirty="0"/>
              <a:t> ferramentas para </a:t>
            </a:r>
            <a:r>
              <a:rPr lang="en-US" dirty="0" err="1"/>
              <a:t>capturar</a:t>
            </a:r>
            <a:r>
              <a:rPr lang="en-US" dirty="0"/>
              <a:t> e </a:t>
            </a:r>
            <a:r>
              <a:rPr lang="en-US" dirty="0" err="1"/>
              <a:t>transmitir</a:t>
            </a:r>
            <a:r>
              <a:rPr lang="en-US" dirty="0"/>
              <a:t> dados </a:t>
            </a:r>
            <a:r>
              <a:rPr lang="en-US" dirty="0" err="1"/>
              <a:t>em</a:t>
            </a:r>
            <a:r>
              <a:rPr lang="en-US" dirty="0"/>
              <a:t> tempo real. </a:t>
            </a:r>
            <a:r>
              <a:rPr lang="en-US" dirty="0" err="1"/>
              <a:t>Digamos</a:t>
            </a:r>
            <a:r>
              <a:rPr lang="en-US" dirty="0"/>
              <a:t> que </a:t>
            </a:r>
            <a:r>
              <a:rPr lang="en-US" dirty="0" err="1"/>
              <a:t>você</a:t>
            </a:r>
            <a:r>
              <a:rPr lang="en-US" dirty="0"/>
              <a:t> </a:t>
            </a:r>
            <a:r>
              <a:rPr lang="en-US" dirty="0" err="1"/>
              <a:t>esteja</a:t>
            </a:r>
            <a:r>
              <a:rPr lang="en-US" dirty="0"/>
              <a:t> </a:t>
            </a:r>
            <a:r>
              <a:rPr lang="en-US" dirty="0" err="1"/>
              <a:t>em</a:t>
            </a:r>
            <a:r>
              <a:rPr lang="en-US" dirty="0"/>
              <a:t> </a:t>
            </a:r>
            <a:r>
              <a:rPr lang="en-US" dirty="0" err="1"/>
              <a:t>uma</a:t>
            </a:r>
            <a:r>
              <a:rPr lang="en-US" dirty="0"/>
              <a:t> corrida de </a:t>
            </a:r>
            <a:r>
              <a:rPr lang="en-US" dirty="0" err="1"/>
              <a:t>carros</a:t>
            </a:r>
            <a:r>
              <a:rPr lang="en-US" dirty="0"/>
              <a:t> e a </a:t>
            </a:r>
            <a:r>
              <a:rPr lang="en-US" dirty="0" err="1"/>
              <a:t>telemetria</a:t>
            </a:r>
            <a:r>
              <a:rPr lang="en-US" dirty="0"/>
              <a:t> </a:t>
            </a:r>
            <a:r>
              <a:rPr lang="en-US" dirty="0" err="1"/>
              <a:t>chegue</a:t>
            </a:r>
            <a:r>
              <a:rPr lang="en-US" dirty="0"/>
              <a:t> a 1 GB por </a:t>
            </a:r>
            <a:r>
              <a:rPr lang="en-US" dirty="0" err="1"/>
              <a:t>segundo</a:t>
            </a:r>
            <a:r>
              <a:rPr lang="en-US" dirty="0"/>
              <a:t>. Se </a:t>
            </a:r>
            <a:r>
              <a:rPr lang="en-US" dirty="0" err="1"/>
              <a:t>você</a:t>
            </a:r>
            <a:r>
              <a:rPr lang="en-US" dirty="0"/>
              <a:t> </a:t>
            </a:r>
            <a:r>
              <a:rPr lang="en-US" dirty="0" err="1"/>
              <a:t>pudesse</a:t>
            </a:r>
            <a:r>
              <a:rPr lang="en-US" dirty="0"/>
              <a:t> </a:t>
            </a:r>
            <a:r>
              <a:rPr lang="en-US" dirty="0" err="1"/>
              <a:t>construir</a:t>
            </a:r>
            <a:r>
              <a:rPr lang="en-US" dirty="0"/>
              <a:t> um </a:t>
            </a:r>
            <a:r>
              <a:rPr lang="en-US" dirty="0" err="1"/>
              <a:t>modelo</a:t>
            </a:r>
            <a:r>
              <a:rPr lang="en-US" dirty="0"/>
              <a:t> que </a:t>
            </a:r>
            <a:r>
              <a:rPr lang="en-US" dirty="0" err="1"/>
              <a:t>pudesse</a:t>
            </a:r>
            <a:r>
              <a:rPr lang="en-US" dirty="0"/>
              <a:t> </a:t>
            </a:r>
            <a:r>
              <a:rPr lang="en-US" dirty="0" err="1"/>
              <a:t>prever</a:t>
            </a:r>
            <a:r>
              <a:rPr lang="en-US" dirty="0"/>
              <a:t> </a:t>
            </a:r>
            <a:r>
              <a:rPr lang="en-US" dirty="0" err="1"/>
              <a:t>quando</a:t>
            </a:r>
            <a:r>
              <a:rPr lang="en-US" dirty="0"/>
              <a:t> um pitstop é </a:t>
            </a:r>
            <a:r>
              <a:rPr lang="en-US" dirty="0" err="1"/>
              <a:t>mais</a:t>
            </a:r>
            <a:r>
              <a:rPr lang="en-US" dirty="0"/>
              <a:t> </a:t>
            </a:r>
            <a:r>
              <a:rPr lang="en-US" dirty="0" err="1"/>
              <a:t>necessário</a:t>
            </a:r>
            <a:r>
              <a:rPr lang="en-US" dirty="0"/>
              <a:t> com base </a:t>
            </a:r>
            <a:r>
              <a:rPr lang="en-US" dirty="0" err="1"/>
              <a:t>em</a:t>
            </a:r>
            <a:r>
              <a:rPr lang="en-US" dirty="0"/>
              <a:t> "</a:t>
            </a:r>
            <a:r>
              <a:rPr lang="en-US" dirty="0" err="1"/>
              <a:t>atributos</a:t>
            </a:r>
            <a:r>
              <a:rPr lang="en-US" dirty="0"/>
              <a:t>" </a:t>
            </a:r>
            <a:r>
              <a:rPr lang="en-US" dirty="0" err="1"/>
              <a:t>como</a:t>
            </a:r>
            <a:r>
              <a:rPr lang="en-US" dirty="0"/>
              <a:t> </a:t>
            </a:r>
            <a:r>
              <a:rPr lang="en-US" dirty="0" err="1"/>
              <a:t>pressão</a:t>
            </a:r>
            <a:r>
              <a:rPr lang="en-US" dirty="0"/>
              <a:t> dos </a:t>
            </a:r>
            <a:r>
              <a:rPr lang="en-US" dirty="0" err="1"/>
              <a:t>pneus</a:t>
            </a:r>
            <a:r>
              <a:rPr lang="en-US" dirty="0"/>
              <a:t>, </a:t>
            </a:r>
            <a:r>
              <a:rPr lang="en-US" dirty="0" err="1"/>
              <a:t>combustível</a:t>
            </a:r>
            <a:r>
              <a:rPr lang="en-US" dirty="0"/>
              <a:t> e </a:t>
            </a:r>
            <a:r>
              <a:rPr lang="en-US" dirty="0" err="1"/>
              <a:t>temperatura</a:t>
            </a:r>
            <a:r>
              <a:rPr lang="en-US" dirty="0"/>
              <a:t> do motor, </a:t>
            </a:r>
            <a:r>
              <a:rPr lang="en-US" dirty="0" err="1"/>
              <a:t>essa</a:t>
            </a:r>
            <a:r>
              <a:rPr lang="en-US" dirty="0"/>
              <a:t> </a:t>
            </a:r>
            <a:r>
              <a:rPr lang="en-US" dirty="0" err="1"/>
              <a:t>seria</a:t>
            </a:r>
            <a:r>
              <a:rPr lang="en-US" dirty="0"/>
              <a:t> a </a:t>
            </a:r>
            <a:r>
              <a:rPr lang="en-US" dirty="0" err="1"/>
              <a:t>diferença</a:t>
            </a:r>
            <a:r>
              <a:rPr lang="en-US" dirty="0"/>
              <a:t> entre </a:t>
            </a:r>
            <a:r>
              <a:rPr lang="en-US" dirty="0" err="1"/>
              <a:t>ganhar</a:t>
            </a:r>
            <a:r>
              <a:rPr lang="en-US" dirty="0"/>
              <a:t> </a:t>
            </a:r>
            <a:r>
              <a:rPr lang="en-US" dirty="0" err="1"/>
              <a:t>ou</a:t>
            </a:r>
            <a:r>
              <a:rPr lang="en-US" dirty="0"/>
              <a:t> </a:t>
            </a:r>
            <a:r>
              <a:rPr lang="en-US" dirty="0" err="1"/>
              <a:t>não</a:t>
            </a:r>
            <a:r>
              <a:rPr lang="en-US" dirty="0"/>
              <a:t> (</a:t>
            </a:r>
            <a:r>
              <a:rPr lang="en-US" dirty="0" err="1"/>
              <a:t>ou</a:t>
            </a:r>
            <a:r>
              <a:rPr lang="en-US" dirty="0"/>
              <a:t> </a:t>
            </a:r>
            <a:r>
              <a:rPr lang="en-US" dirty="0" err="1"/>
              <a:t>pelo</a:t>
            </a:r>
            <a:r>
              <a:rPr lang="en-US" dirty="0"/>
              <a:t> </a:t>
            </a:r>
            <a:r>
              <a:rPr lang="en-US" dirty="0" err="1"/>
              <a:t>menos</a:t>
            </a:r>
            <a:r>
              <a:rPr lang="en-US" dirty="0"/>
              <a:t> NÃO bater no </a:t>
            </a:r>
            <a:r>
              <a:rPr lang="en-US" dirty="0" err="1"/>
              <a:t>carro</a:t>
            </a:r>
            <a:r>
              <a:rPr lang="en-US" dirty="0"/>
              <a:t>)?</a:t>
            </a:r>
            <a:endParaRPr lang="pt-BR" dirty="0"/>
          </a:p>
          <a:p>
            <a:r>
              <a:rPr lang="en-US" dirty="0"/>
              <a:t> </a:t>
            </a:r>
            <a:endParaRPr lang="en-US" dirty="0">
              <a:cs typeface="Calibri"/>
            </a:endParaRPr>
          </a:p>
          <a:p>
            <a:r>
              <a:rPr lang="en-US" dirty="0"/>
              <a:t>A </a:t>
            </a:r>
            <a:r>
              <a:rPr lang="en-US" dirty="0" err="1"/>
              <a:t>maioria</a:t>
            </a:r>
            <a:r>
              <a:rPr lang="en-US" dirty="0"/>
              <a:t> dos dados </a:t>
            </a:r>
            <a:r>
              <a:rPr lang="en-US" dirty="0" err="1"/>
              <a:t>geralmente</a:t>
            </a:r>
            <a:r>
              <a:rPr lang="en-US" dirty="0"/>
              <a:t> </a:t>
            </a:r>
            <a:r>
              <a:rPr lang="en-US" dirty="0" err="1"/>
              <a:t>precisa</a:t>
            </a:r>
            <a:r>
              <a:rPr lang="en-US" dirty="0"/>
              <a:t> ser "</a:t>
            </a:r>
            <a:r>
              <a:rPr lang="en-US" dirty="0" err="1"/>
              <a:t>limpa</a:t>
            </a:r>
            <a:r>
              <a:rPr lang="en-US" dirty="0"/>
              <a:t>" antes de ser </a:t>
            </a:r>
            <a:r>
              <a:rPr lang="en-US" dirty="0" err="1"/>
              <a:t>usada</a:t>
            </a:r>
            <a:r>
              <a:rPr lang="en-US" dirty="0"/>
              <a:t>. </a:t>
            </a:r>
            <a:r>
              <a:rPr lang="en-US" dirty="0" err="1"/>
              <a:t>Exemplos</a:t>
            </a:r>
            <a:r>
              <a:rPr lang="en-US" dirty="0"/>
              <a:t> de </a:t>
            </a:r>
            <a:r>
              <a:rPr lang="en-US" dirty="0" err="1"/>
              <a:t>limpeza</a:t>
            </a:r>
            <a:r>
              <a:rPr lang="en-US" dirty="0"/>
              <a:t> </a:t>
            </a:r>
            <a:r>
              <a:rPr lang="en-US" dirty="0" err="1"/>
              <a:t>incluem</a:t>
            </a:r>
            <a:r>
              <a:rPr lang="en-US" dirty="0"/>
              <a:t> remover </a:t>
            </a:r>
            <a:r>
              <a:rPr lang="en-US" dirty="0" err="1"/>
              <a:t>linhas</a:t>
            </a:r>
            <a:r>
              <a:rPr lang="en-US" dirty="0"/>
              <a:t> com dados </a:t>
            </a:r>
            <a:r>
              <a:rPr lang="en-US" dirty="0" err="1"/>
              <a:t>ausentes</a:t>
            </a:r>
            <a:r>
              <a:rPr lang="en-US" dirty="0"/>
              <a:t>, </a:t>
            </a:r>
            <a:r>
              <a:rPr lang="en-US" dirty="0" err="1"/>
              <a:t>substituir</a:t>
            </a:r>
            <a:r>
              <a:rPr lang="en-US" dirty="0"/>
              <a:t> dados </a:t>
            </a:r>
            <a:r>
              <a:rPr lang="en-US" dirty="0" err="1"/>
              <a:t>ausentes</a:t>
            </a:r>
            <a:r>
              <a:rPr lang="en-US" dirty="0"/>
              <a:t> </a:t>
            </a:r>
            <a:r>
              <a:rPr lang="en-US" dirty="0" err="1"/>
              <a:t>usando</a:t>
            </a:r>
            <a:r>
              <a:rPr lang="en-US" dirty="0"/>
              <a:t> </a:t>
            </a:r>
            <a:r>
              <a:rPr lang="en-US" dirty="0" err="1"/>
              <a:t>algum</a:t>
            </a:r>
            <a:r>
              <a:rPr lang="en-US" dirty="0"/>
              <a:t> </a:t>
            </a:r>
            <a:r>
              <a:rPr lang="en-US" dirty="0" err="1"/>
              <a:t>algoritmo</a:t>
            </a:r>
            <a:r>
              <a:rPr lang="en-US" dirty="0"/>
              <a:t>, remover </a:t>
            </a:r>
            <a:r>
              <a:rPr lang="en-US" dirty="0" err="1"/>
              <a:t>linhas</a:t>
            </a:r>
            <a:r>
              <a:rPr lang="en-US" dirty="0"/>
              <a:t> </a:t>
            </a:r>
            <a:r>
              <a:rPr lang="en-US" dirty="0" err="1"/>
              <a:t>duplicadas</a:t>
            </a:r>
            <a:r>
              <a:rPr lang="en-US" dirty="0"/>
              <a:t> e remover </a:t>
            </a:r>
            <a:r>
              <a:rPr lang="en-US" dirty="0" err="1"/>
              <a:t>linhas</a:t>
            </a:r>
            <a:r>
              <a:rPr lang="en-US" dirty="0"/>
              <a:t> que </a:t>
            </a:r>
            <a:r>
              <a:rPr lang="en-US" dirty="0" err="1"/>
              <a:t>contêm</a:t>
            </a:r>
            <a:r>
              <a:rPr lang="en-US" dirty="0"/>
              <a:t> "</a:t>
            </a:r>
            <a:r>
              <a:rPr lang="en-US" dirty="0" err="1"/>
              <a:t>anomalias</a:t>
            </a:r>
            <a:r>
              <a:rPr lang="en-US" dirty="0"/>
              <a:t>". </a:t>
            </a:r>
            <a:r>
              <a:rPr lang="en-US" dirty="0" err="1"/>
              <a:t>Os</a:t>
            </a:r>
            <a:r>
              <a:rPr lang="en-US" dirty="0"/>
              <a:t> </a:t>
            </a:r>
            <a:r>
              <a:rPr lang="en-US" dirty="0" err="1"/>
              <a:t>cientistas</a:t>
            </a:r>
            <a:r>
              <a:rPr lang="en-US" dirty="0"/>
              <a:t> de dados </a:t>
            </a:r>
            <a:r>
              <a:rPr lang="en-US" dirty="0" err="1"/>
              <a:t>também</a:t>
            </a:r>
            <a:r>
              <a:rPr lang="en-US" dirty="0"/>
              <a:t> </a:t>
            </a:r>
            <a:r>
              <a:rPr lang="en-US" dirty="0" err="1"/>
              <a:t>realizarão</a:t>
            </a:r>
            <a:r>
              <a:rPr lang="en-US" dirty="0"/>
              <a:t>  "</a:t>
            </a:r>
            <a:r>
              <a:rPr lang="en-US" dirty="0" err="1"/>
              <a:t>seleção</a:t>
            </a:r>
            <a:r>
              <a:rPr lang="en-US" dirty="0"/>
              <a:t> de </a:t>
            </a:r>
            <a:r>
              <a:rPr lang="en-US" dirty="0" err="1"/>
              <a:t>atributos</a:t>
            </a:r>
            <a:r>
              <a:rPr lang="en-US" dirty="0"/>
              <a:t>" </a:t>
            </a:r>
            <a:r>
              <a:rPr lang="en-US" dirty="0" err="1"/>
              <a:t>ou</a:t>
            </a:r>
            <a:r>
              <a:rPr lang="en-US" dirty="0"/>
              <a:t> a </a:t>
            </a:r>
            <a:r>
              <a:rPr lang="en-US" dirty="0" err="1"/>
              <a:t>mais</a:t>
            </a:r>
            <a:r>
              <a:rPr lang="en-US" dirty="0"/>
              <a:t> </a:t>
            </a:r>
            <a:r>
              <a:rPr lang="en-US" dirty="0" err="1"/>
              <a:t>avançada</a:t>
            </a:r>
            <a:r>
              <a:rPr lang="en-US" dirty="0"/>
              <a:t> e </a:t>
            </a:r>
            <a:r>
              <a:rPr lang="en-US" dirty="0" err="1"/>
              <a:t>matematicamente</a:t>
            </a:r>
            <a:r>
              <a:rPr lang="en-US" dirty="0"/>
              <a:t> </a:t>
            </a:r>
            <a:r>
              <a:rPr lang="en-US" dirty="0" err="1"/>
              <a:t>intensiva</a:t>
            </a:r>
            <a:r>
              <a:rPr lang="en-US" dirty="0"/>
              <a:t> "</a:t>
            </a:r>
            <a:r>
              <a:rPr lang="en-US" dirty="0" err="1"/>
              <a:t>engenharia</a:t>
            </a:r>
            <a:r>
              <a:rPr lang="en-US" dirty="0"/>
              <a:t> de </a:t>
            </a:r>
            <a:r>
              <a:rPr lang="en-US" dirty="0" err="1"/>
              <a:t>atributos</a:t>
            </a:r>
            <a:r>
              <a:rPr lang="en-US" dirty="0"/>
              <a:t>" - </a:t>
            </a:r>
            <a:r>
              <a:rPr lang="en-US" dirty="0" err="1"/>
              <a:t>na</a:t>
            </a:r>
            <a:r>
              <a:rPr lang="en-US" dirty="0"/>
              <a:t> qual </a:t>
            </a:r>
            <a:r>
              <a:rPr lang="en-US" dirty="0" err="1"/>
              <a:t>você</a:t>
            </a:r>
            <a:r>
              <a:rPr lang="en-US" dirty="0"/>
              <a:t> </a:t>
            </a:r>
            <a:r>
              <a:rPr lang="en-US" dirty="0" err="1"/>
              <a:t>está</a:t>
            </a:r>
            <a:r>
              <a:rPr lang="en-US" dirty="0"/>
              <a:t> </a:t>
            </a:r>
            <a:r>
              <a:rPr lang="en-US" dirty="0" err="1"/>
              <a:t>otimizando</a:t>
            </a:r>
            <a:r>
              <a:rPr lang="en-US" dirty="0"/>
              <a:t> </a:t>
            </a:r>
            <a:r>
              <a:rPr lang="en-US" dirty="0" err="1"/>
              <a:t>seu</a:t>
            </a:r>
            <a:r>
              <a:rPr lang="en-US" dirty="0"/>
              <a:t> conjunto de dados para </a:t>
            </a:r>
            <a:r>
              <a:rPr lang="en-US" dirty="0" err="1"/>
              <a:t>maximizar</a:t>
            </a:r>
            <a:r>
              <a:rPr lang="en-US" dirty="0"/>
              <a:t> </a:t>
            </a:r>
            <a:r>
              <a:rPr lang="en-US" dirty="0" err="1"/>
              <a:t>seu</a:t>
            </a:r>
            <a:r>
              <a:rPr lang="en-US" dirty="0"/>
              <a:t> </a:t>
            </a:r>
            <a:r>
              <a:rPr lang="en-US" dirty="0" err="1"/>
              <a:t>potencial</a:t>
            </a:r>
            <a:r>
              <a:rPr lang="en-US" dirty="0"/>
              <a:t> de </a:t>
            </a:r>
            <a:r>
              <a:rPr lang="en-US" dirty="0" err="1"/>
              <a:t>treinamento</a:t>
            </a:r>
            <a:r>
              <a:rPr lang="en-US" dirty="0"/>
              <a:t>. Na </a:t>
            </a:r>
            <a:r>
              <a:rPr lang="en-US" dirty="0" err="1"/>
              <a:t>prática</a:t>
            </a:r>
            <a:r>
              <a:rPr lang="en-US" dirty="0"/>
              <a:t>, </a:t>
            </a:r>
            <a:r>
              <a:rPr lang="en-US" dirty="0" err="1"/>
              <a:t>tudo</a:t>
            </a:r>
            <a:r>
              <a:rPr lang="en-US" dirty="0"/>
              <a:t> </a:t>
            </a:r>
            <a:r>
              <a:rPr lang="en-US" dirty="0" err="1"/>
              <a:t>isso</a:t>
            </a:r>
            <a:r>
              <a:rPr lang="en-US" dirty="0"/>
              <a:t> </a:t>
            </a:r>
            <a:r>
              <a:rPr lang="en-US" dirty="0" err="1"/>
              <a:t>pode</a:t>
            </a:r>
            <a:r>
              <a:rPr lang="en-US" dirty="0"/>
              <a:t> </a:t>
            </a:r>
            <a:r>
              <a:rPr lang="en-US" dirty="0" err="1"/>
              <a:t>levar</a:t>
            </a:r>
            <a:r>
              <a:rPr lang="en-US" dirty="0"/>
              <a:t> </a:t>
            </a:r>
            <a:r>
              <a:rPr lang="en-US" dirty="0" err="1"/>
              <a:t>muito</a:t>
            </a:r>
            <a:r>
              <a:rPr lang="en-US" dirty="0"/>
              <a:t> tempo e </a:t>
            </a:r>
            <a:r>
              <a:rPr lang="en-US" dirty="0" err="1"/>
              <a:t>geralmente</a:t>
            </a:r>
            <a:r>
              <a:rPr lang="en-US" dirty="0"/>
              <a:t> </a:t>
            </a:r>
            <a:r>
              <a:rPr lang="en-US" dirty="0" err="1"/>
              <a:t>consome</a:t>
            </a:r>
            <a:r>
              <a:rPr lang="en-US" dirty="0"/>
              <a:t> de 50% a 80% do tempo </a:t>
            </a:r>
            <a:r>
              <a:rPr lang="en-US" dirty="0" err="1"/>
              <a:t>necessário</a:t>
            </a:r>
            <a:r>
              <a:rPr lang="en-US" dirty="0"/>
              <a:t> para </a:t>
            </a:r>
            <a:r>
              <a:rPr lang="en-US" dirty="0" err="1"/>
              <a:t>construir</a:t>
            </a:r>
            <a:r>
              <a:rPr lang="en-US" dirty="0"/>
              <a:t> o </a:t>
            </a:r>
            <a:r>
              <a:rPr lang="en-US" dirty="0" err="1"/>
              <a:t>modelo</a:t>
            </a:r>
            <a:r>
              <a:rPr lang="en-US" dirty="0"/>
              <a:t>.</a:t>
            </a:r>
            <a:endParaRPr lang="en-US" dirty="0">
              <a:cs typeface="Calibri"/>
            </a:endParaRPr>
          </a:p>
          <a:p>
            <a:r>
              <a:rPr lang="en-US" dirty="0"/>
              <a:t> </a:t>
            </a:r>
            <a:endParaRPr lang="en-US" dirty="0">
              <a:cs typeface="Calibri"/>
            </a:endParaRPr>
          </a:p>
          <a:p>
            <a:r>
              <a:rPr lang="en-US" dirty="0" err="1"/>
              <a:t>Quando</a:t>
            </a:r>
            <a:r>
              <a:rPr lang="en-US" dirty="0"/>
              <a:t> os dados estiverem prontos, você seleciona um algoritmo e "treina" o modelo, permitindo que ele itere sobre os dados e encontre padrões nele. Depois disso, vem a pontuação e a avaliação do modelo, que informa como o modelo é capaz de prever resultados. O Aprendizado de Máquina é um processo de tentativa e erro, mas felizmente existem algumas ferramentas e bibliotecas incríveis de código aberto para ajudá-lo. Você já deve ter ouvido falar do termo "aprendizado profundo" - geralmente se refere a algoritmos específicos que podem ser usados em arcabouços populares como Keras, Tensorflow e CNTK. Para criar modelos preditivos inovadores com enormes conjuntos de dados, também é aí que entra o potencial de computação e a flexibilidade de uma plataforma em nuvem como o Azure.</a:t>
            </a:r>
          </a:p>
          <a:p>
            <a:br>
              <a:rPr lang="en-US" dirty="0"/>
            </a:b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7/22/2020 9:49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11</a:t>
            </a:fld>
            <a:endParaRPr lang="en-US">
              <a:solidFill>
                <a:prstClr val="black"/>
              </a:solidFill>
            </a:endParaRPr>
          </a:p>
        </p:txBody>
      </p:sp>
    </p:spTree>
    <p:extLst>
      <p:ext uri="{BB962C8B-B14F-4D97-AF65-F5344CB8AC3E}">
        <p14:creationId xmlns:p14="http://schemas.microsoft.com/office/powerpoint/2010/main" val="408361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pPr>
            <a:r>
              <a:rPr lang="en-US" dirty="0"/>
              <a:t>Os modelos de aprendizado de máquina se enquadram em duas grandes categorias: aprendizado supervisionado e não supervisionado. No aprendizado supervisionado, o modelo é "treinado" com um grande volume de dados e os algoritmos são usados para prever um resultado de entradas futuras. A maioria dos modelos de aprendizado supervisionado usa algoritmos de regressão para calcular uma previsão dentro de um conjunto contínuo de resultados possíveis (por exemplo, sua pontuação em um teste), ou algoritmos de classificação para calcular a probabilidade de uma classe dentro de um conjunto finito de resultados possíveis (por exemplo, a probabilidade de um email ser spam ou de uma transação com cartão de crédito ser fraudulenta). </a:t>
            </a:r>
            <a:endParaRPr lang="pt-BR" dirty="0"/>
          </a:p>
          <a:p>
            <a:pPr defTabSz="931740">
              <a:spcAft>
                <a:spcPts val="339"/>
              </a:spcAft>
            </a:pPr>
            <a:endParaRPr lang="en-US" dirty="0"/>
          </a:p>
          <a:p>
            <a:pPr defTabSz="931740">
              <a:spcAft>
                <a:spcPts val="339"/>
              </a:spcAft>
            </a:pPr>
            <a:r>
              <a:rPr lang="en-US" dirty="0"/>
              <a:t>No </a:t>
            </a:r>
            <a:r>
              <a:rPr lang="en-US" dirty="0" err="1"/>
              <a:t>aprendizado</a:t>
            </a:r>
            <a:r>
              <a:rPr lang="en-US" dirty="0"/>
              <a:t> </a:t>
            </a:r>
            <a:r>
              <a:rPr lang="en-US" dirty="0" err="1"/>
              <a:t>não</a:t>
            </a:r>
            <a:r>
              <a:rPr lang="en-US" dirty="0"/>
              <a:t> </a:t>
            </a:r>
            <a:r>
              <a:rPr lang="en-US" dirty="0" err="1"/>
              <a:t>supervisionado</a:t>
            </a:r>
            <a:r>
              <a:rPr lang="en-US" dirty="0"/>
              <a:t>, o </a:t>
            </a:r>
            <a:r>
              <a:rPr lang="en-US" dirty="0" err="1"/>
              <a:t>computador</a:t>
            </a:r>
            <a:r>
              <a:rPr lang="en-US" dirty="0"/>
              <a:t> </a:t>
            </a:r>
            <a:r>
              <a:rPr lang="en-US" dirty="0" err="1"/>
              <a:t>não</a:t>
            </a:r>
            <a:r>
              <a:rPr lang="en-US" dirty="0"/>
              <a:t> é </a:t>
            </a:r>
            <a:r>
              <a:rPr lang="en-US" dirty="0" err="1"/>
              <a:t>treinado</a:t>
            </a:r>
            <a:r>
              <a:rPr lang="en-US" dirty="0"/>
              <a:t>, mas </a:t>
            </a:r>
            <a:r>
              <a:rPr lang="en-US" dirty="0" err="1"/>
              <a:t>recebe</a:t>
            </a:r>
            <a:r>
              <a:rPr lang="en-US" dirty="0"/>
              <a:t> um conjunto de dados e é </a:t>
            </a:r>
            <a:r>
              <a:rPr lang="en-US" dirty="0" err="1"/>
              <a:t>desafiado</a:t>
            </a:r>
            <a:r>
              <a:rPr lang="en-US" dirty="0"/>
              <a:t> a </a:t>
            </a:r>
            <a:r>
              <a:rPr lang="en-US" dirty="0" err="1"/>
              <a:t>encontrar</a:t>
            </a:r>
            <a:r>
              <a:rPr lang="en-US" dirty="0"/>
              <a:t> </a:t>
            </a:r>
            <a:r>
              <a:rPr lang="en-US" dirty="0" err="1"/>
              <a:t>relacionamentos</a:t>
            </a:r>
            <a:r>
              <a:rPr lang="en-US" dirty="0"/>
              <a:t> </a:t>
            </a:r>
            <a:r>
              <a:rPr lang="en-US" dirty="0" err="1"/>
              <a:t>nele</a:t>
            </a:r>
            <a:r>
              <a:rPr lang="en-US" dirty="0"/>
              <a:t>. O K-Means Clustering é um </a:t>
            </a:r>
            <a:r>
              <a:rPr lang="en-US" dirty="0" err="1"/>
              <a:t>algoritmo</a:t>
            </a:r>
            <a:r>
              <a:rPr lang="en-US" dirty="0"/>
              <a:t> </a:t>
            </a:r>
            <a:r>
              <a:rPr lang="en-US" dirty="0" err="1"/>
              <a:t>comum</a:t>
            </a:r>
            <a:r>
              <a:rPr lang="en-US" dirty="0"/>
              <a:t> de </a:t>
            </a:r>
            <a:r>
              <a:rPr lang="en-US" dirty="0" err="1"/>
              <a:t>aprendizado</a:t>
            </a:r>
            <a:r>
              <a:rPr lang="en-US" dirty="0"/>
              <a:t> </a:t>
            </a:r>
            <a:r>
              <a:rPr lang="en-US" dirty="0" err="1"/>
              <a:t>não</a:t>
            </a:r>
            <a:r>
              <a:rPr lang="en-US" dirty="0"/>
              <a:t> </a:t>
            </a:r>
            <a:r>
              <a:rPr lang="en-US" dirty="0" err="1"/>
              <a:t>supervisionado</a:t>
            </a:r>
            <a:r>
              <a:rPr lang="en-US" dirty="0"/>
              <a:t>. Para </a:t>
            </a:r>
            <a:r>
              <a:rPr lang="en-US" dirty="0" err="1"/>
              <a:t>uma</a:t>
            </a:r>
            <a:r>
              <a:rPr lang="en-US" dirty="0"/>
              <a:t> </a:t>
            </a:r>
            <a:r>
              <a:rPr lang="en-US" dirty="0" err="1"/>
              <a:t>ótima</a:t>
            </a:r>
            <a:r>
              <a:rPr lang="en-US" dirty="0"/>
              <a:t> </a:t>
            </a:r>
            <a:r>
              <a:rPr lang="en-US" dirty="0" err="1"/>
              <a:t>explicação</a:t>
            </a:r>
            <a:r>
              <a:rPr lang="en-US" dirty="0"/>
              <a:t> de </a:t>
            </a:r>
            <a:r>
              <a:rPr lang="en-US" dirty="0" err="1"/>
              <a:t>como</a:t>
            </a:r>
            <a:r>
              <a:rPr lang="en-US" dirty="0"/>
              <a:t> </a:t>
            </a:r>
            <a:r>
              <a:rPr lang="en-US" dirty="0" err="1"/>
              <a:t>ele</a:t>
            </a:r>
            <a:r>
              <a:rPr lang="en-US" dirty="0"/>
              <a:t> </a:t>
            </a:r>
            <a:r>
              <a:rPr lang="en-US" dirty="0" err="1"/>
              <a:t>funciona</a:t>
            </a:r>
            <a:r>
              <a:rPr lang="en-US" dirty="0"/>
              <a:t>, </a:t>
            </a:r>
            <a:r>
              <a:rPr lang="en-US" dirty="0" err="1"/>
              <a:t>consulte</a:t>
            </a:r>
            <a:r>
              <a:rPr lang="en-US" dirty="0"/>
              <a:t> </a:t>
            </a:r>
            <a:r>
              <a:rPr lang="en-US" dirty="0">
                <a:hlinkClick r:id="rId3"/>
              </a:rPr>
              <a:t>https://blog.intercom.io/machine-learning-way-easier-than-it-looks/</a:t>
            </a:r>
            <a:r>
              <a:rPr lang="en-US" dirty="0"/>
              <a:t>.</a:t>
            </a:r>
            <a:endParaRPr lang="pt-BR">
              <a:cs typeface="Calibri"/>
            </a:endParaRPr>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7/22/2020 9:49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12</a:t>
            </a:fld>
            <a:endParaRPr lang="en-US">
              <a:solidFill>
                <a:prstClr val="black"/>
              </a:solidFill>
            </a:endParaRPr>
          </a:p>
        </p:txBody>
      </p:sp>
    </p:spTree>
    <p:extLst>
      <p:ext uri="{BB962C8B-B14F-4D97-AF65-F5344CB8AC3E}">
        <p14:creationId xmlns:p14="http://schemas.microsoft.com/office/powerpoint/2010/main" val="3398769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Os</a:t>
            </a:r>
            <a:r>
              <a:rPr lang="en-CA" dirty="0"/>
              <a:t> </a:t>
            </a:r>
            <a:r>
              <a:rPr lang="en-CA" dirty="0" err="1"/>
              <a:t>algoritmos</a:t>
            </a:r>
            <a:r>
              <a:rPr lang="en-CA" dirty="0"/>
              <a:t> de </a:t>
            </a:r>
            <a:r>
              <a:rPr lang="en-CA" dirty="0" err="1"/>
              <a:t>classificação</a:t>
            </a:r>
            <a:r>
              <a:rPr lang="en-CA" dirty="0"/>
              <a:t> se </a:t>
            </a:r>
            <a:r>
              <a:rPr lang="en-CA" dirty="0" err="1"/>
              <a:t>enquadram</a:t>
            </a:r>
            <a:r>
              <a:rPr lang="en-CA" dirty="0"/>
              <a:t> </a:t>
            </a:r>
            <a:r>
              <a:rPr lang="en-CA" dirty="0" err="1"/>
              <a:t>em</a:t>
            </a:r>
            <a:r>
              <a:rPr lang="en-CA" dirty="0"/>
              <a:t> </a:t>
            </a:r>
            <a:r>
              <a:rPr lang="en-CA" dirty="0" err="1"/>
              <a:t>duas</a:t>
            </a:r>
            <a:r>
              <a:rPr lang="en-CA" dirty="0"/>
              <a:t> </a:t>
            </a:r>
            <a:r>
              <a:rPr lang="en-CA" dirty="0" err="1"/>
              <a:t>categorias</a:t>
            </a:r>
            <a:r>
              <a:rPr lang="en-CA" dirty="0"/>
              <a:t>: </a:t>
            </a:r>
            <a:r>
              <a:rPr lang="en-CA" dirty="0" err="1"/>
              <a:t>algoritmos</a:t>
            </a:r>
            <a:r>
              <a:rPr lang="en-CA" dirty="0"/>
              <a:t> de </a:t>
            </a:r>
            <a:r>
              <a:rPr lang="en-CA" dirty="0" err="1"/>
              <a:t>duas</a:t>
            </a:r>
            <a:r>
              <a:rPr lang="en-CA" dirty="0"/>
              <a:t> classes (</a:t>
            </a:r>
            <a:r>
              <a:rPr lang="en-CA" dirty="0" err="1"/>
              <a:t>também</a:t>
            </a:r>
            <a:r>
              <a:rPr lang="en-CA" dirty="0"/>
              <a:t> </a:t>
            </a:r>
            <a:r>
              <a:rPr lang="en-CA" dirty="0" err="1"/>
              <a:t>conhecidos</a:t>
            </a:r>
            <a:r>
              <a:rPr lang="en-CA" dirty="0"/>
              <a:t> </a:t>
            </a:r>
            <a:r>
              <a:rPr lang="en-CA" dirty="0" err="1"/>
              <a:t>como</a:t>
            </a:r>
            <a:r>
              <a:rPr lang="en-CA" dirty="0"/>
              <a:t> </a:t>
            </a:r>
            <a:r>
              <a:rPr lang="en-CA" dirty="0" err="1"/>
              <a:t>algoritmos</a:t>
            </a:r>
            <a:r>
              <a:rPr lang="en-CA" dirty="0"/>
              <a:t> de </a:t>
            </a:r>
            <a:r>
              <a:rPr lang="en-CA" dirty="0" err="1"/>
              <a:t>classificação</a:t>
            </a:r>
            <a:r>
              <a:rPr lang="en-CA" dirty="0"/>
              <a:t> </a:t>
            </a:r>
            <a:r>
              <a:rPr lang="en-CA" dirty="0" err="1"/>
              <a:t>binária</a:t>
            </a:r>
            <a:r>
              <a:rPr lang="en-CA" dirty="0"/>
              <a:t>) e </a:t>
            </a:r>
            <a:r>
              <a:rPr lang="en-CA" dirty="0" err="1"/>
              <a:t>algoritmos</a:t>
            </a:r>
            <a:r>
              <a:rPr lang="en-CA" dirty="0"/>
              <a:t> de </a:t>
            </a:r>
            <a:r>
              <a:rPr lang="en-CA" dirty="0" err="1"/>
              <a:t>várias</a:t>
            </a:r>
            <a:r>
              <a:rPr lang="en-CA" dirty="0"/>
              <a:t> classes. </a:t>
            </a:r>
            <a:r>
              <a:rPr lang="en-CA" dirty="0" err="1"/>
              <a:t>Os</a:t>
            </a:r>
            <a:r>
              <a:rPr lang="en-CA" dirty="0"/>
              <a:t> </a:t>
            </a:r>
            <a:r>
              <a:rPr lang="en-CA" dirty="0" err="1"/>
              <a:t>algoritmos</a:t>
            </a:r>
            <a:r>
              <a:rPr lang="en-CA" dirty="0"/>
              <a:t> de </a:t>
            </a:r>
            <a:r>
              <a:rPr lang="en-CA" dirty="0" err="1"/>
              <a:t>duas</a:t>
            </a:r>
            <a:r>
              <a:rPr lang="en-CA" dirty="0"/>
              <a:t> classes </a:t>
            </a:r>
            <a:r>
              <a:rPr lang="en-CA" dirty="0" err="1"/>
              <a:t>preveem</a:t>
            </a:r>
            <a:r>
              <a:rPr lang="en-CA" dirty="0"/>
              <a:t> um dos </a:t>
            </a:r>
            <a:r>
              <a:rPr lang="en-CA" dirty="0" err="1"/>
              <a:t>dois</a:t>
            </a:r>
            <a:r>
              <a:rPr lang="en-CA" dirty="0"/>
              <a:t> </a:t>
            </a:r>
            <a:r>
              <a:rPr lang="en-CA" dirty="0" err="1"/>
              <a:t>resultados</a:t>
            </a:r>
            <a:r>
              <a:rPr lang="en-CA" dirty="0"/>
              <a:t> </a:t>
            </a:r>
            <a:r>
              <a:rPr lang="en-CA" dirty="0" err="1"/>
              <a:t>possíveis</a:t>
            </a:r>
            <a:r>
              <a:rPr lang="en-CA" dirty="0"/>
              <a:t>, </a:t>
            </a:r>
            <a:r>
              <a:rPr lang="en-CA" dirty="0" err="1"/>
              <a:t>como</a:t>
            </a:r>
            <a:r>
              <a:rPr lang="en-CA" dirty="0"/>
              <a:t> se um </a:t>
            </a:r>
            <a:r>
              <a:rPr lang="en-CA" dirty="0" err="1"/>
              <a:t>voo</a:t>
            </a:r>
            <a:r>
              <a:rPr lang="en-CA" dirty="0"/>
              <a:t> </a:t>
            </a:r>
            <a:r>
              <a:rPr lang="en-CA" dirty="0" err="1"/>
              <a:t>chegará</a:t>
            </a:r>
            <a:r>
              <a:rPr lang="en-CA" dirty="0"/>
              <a:t> a tempo </a:t>
            </a:r>
            <a:r>
              <a:rPr lang="en-CA" dirty="0" err="1"/>
              <a:t>ou</a:t>
            </a:r>
            <a:r>
              <a:rPr lang="en-CA" dirty="0"/>
              <a:t> </a:t>
            </a:r>
            <a:r>
              <a:rPr lang="en-CA" dirty="0" err="1"/>
              <a:t>atrasado</a:t>
            </a:r>
            <a:r>
              <a:rPr lang="en-CA" dirty="0"/>
              <a:t>, </a:t>
            </a:r>
            <a:r>
              <a:rPr lang="en-CA" dirty="0" err="1"/>
              <a:t>ou</a:t>
            </a:r>
            <a:r>
              <a:rPr lang="en-CA" dirty="0"/>
              <a:t> se um e-mail é spam </a:t>
            </a:r>
            <a:r>
              <a:rPr lang="en-CA" dirty="0" err="1"/>
              <a:t>ou</a:t>
            </a:r>
            <a:r>
              <a:rPr lang="en-CA" dirty="0"/>
              <a:t> </a:t>
            </a:r>
            <a:r>
              <a:rPr lang="en-CA" dirty="0" err="1"/>
              <a:t>não</a:t>
            </a:r>
            <a:r>
              <a:rPr lang="en-CA" dirty="0"/>
              <a:t>. </a:t>
            </a:r>
            <a:r>
              <a:rPr lang="en-CA" dirty="0" err="1"/>
              <a:t>Os</a:t>
            </a:r>
            <a:r>
              <a:rPr lang="en-CA" dirty="0"/>
              <a:t> </a:t>
            </a:r>
            <a:r>
              <a:rPr lang="en-CA" dirty="0" err="1"/>
              <a:t>algoritmos</a:t>
            </a:r>
            <a:r>
              <a:rPr lang="en-CA" dirty="0"/>
              <a:t> de </a:t>
            </a:r>
            <a:r>
              <a:rPr lang="en-CA" dirty="0" err="1"/>
              <a:t>várias</a:t>
            </a:r>
            <a:r>
              <a:rPr lang="en-CA" dirty="0"/>
              <a:t> classes </a:t>
            </a:r>
            <a:r>
              <a:rPr lang="en-CA" dirty="0" err="1"/>
              <a:t>escolhem</a:t>
            </a:r>
            <a:r>
              <a:rPr lang="en-CA" dirty="0"/>
              <a:t> entre um conjunto de </a:t>
            </a:r>
            <a:r>
              <a:rPr lang="en-CA" dirty="0" err="1"/>
              <a:t>resultados</a:t>
            </a:r>
            <a:r>
              <a:rPr lang="en-CA" dirty="0"/>
              <a:t>, </a:t>
            </a:r>
            <a:r>
              <a:rPr lang="en-CA" dirty="0" err="1"/>
              <a:t>como</a:t>
            </a:r>
            <a:r>
              <a:rPr lang="en-CA" dirty="0"/>
              <a:t> se um </a:t>
            </a:r>
            <a:r>
              <a:rPr lang="en-CA" dirty="0" err="1"/>
              <a:t>dígito</a:t>
            </a:r>
            <a:r>
              <a:rPr lang="en-CA" dirty="0"/>
              <a:t> </a:t>
            </a:r>
            <a:r>
              <a:rPr lang="en-CA" dirty="0" err="1"/>
              <a:t>digitalizado</a:t>
            </a:r>
            <a:r>
              <a:rPr lang="en-CA" dirty="0"/>
              <a:t> </a:t>
            </a:r>
            <a:r>
              <a:rPr lang="en-CA" dirty="0" err="1"/>
              <a:t>representa</a:t>
            </a:r>
            <a:r>
              <a:rPr lang="en-CA" dirty="0"/>
              <a:t> 0, 1, 2, 3, 4, 5, 6, 7, 8 </a:t>
            </a:r>
            <a:r>
              <a:rPr lang="en-CA" dirty="0" err="1"/>
              <a:t>ou</a:t>
            </a:r>
            <a:r>
              <a:rPr lang="en-CA" dirty="0"/>
              <a:t> 9. O ML Studio </a:t>
            </a:r>
            <a:r>
              <a:rPr lang="en-CA" dirty="0" err="1"/>
              <a:t>inclui</a:t>
            </a:r>
            <a:r>
              <a:rPr lang="en-CA" dirty="0"/>
              <a:t> </a:t>
            </a:r>
            <a:r>
              <a:rPr lang="en-CA" dirty="0" err="1"/>
              <a:t>muitos</a:t>
            </a:r>
            <a:r>
              <a:rPr lang="en-CA" dirty="0"/>
              <a:t> </a:t>
            </a:r>
            <a:r>
              <a:rPr lang="en-CA" dirty="0" err="1"/>
              <a:t>algoritmos</a:t>
            </a:r>
            <a:r>
              <a:rPr lang="en-CA" dirty="0"/>
              <a:t> de </a:t>
            </a:r>
            <a:r>
              <a:rPr lang="en-CA" dirty="0" err="1"/>
              <a:t>classificação</a:t>
            </a:r>
            <a:r>
              <a:rPr lang="en-CA" dirty="0"/>
              <a:t> de </a:t>
            </a:r>
            <a:r>
              <a:rPr lang="en-CA" dirty="0" err="1"/>
              <a:t>duas</a:t>
            </a:r>
            <a:r>
              <a:rPr lang="en-CA" dirty="0"/>
              <a:t> classes e classes </a:t>
            </a:r>
            <a:r>
              <a:rPr lang="en-CA" dirty="0" err="1"/>
              <a:t>múltiplas</a:t>
            </a:r>
            <a:r>
              <a:rPr lang="en-CA" dirty="0"/>
              <a:t>. </a:t>
            </a:r>
            <a:r>
              <a:rPr lang="en-CA" dirty="0" err="1"/>
              <a:t>Alguns</a:t>
            </a:r>
            <a:r>
              <a:rPr lang="en-CA" dirty="0"/>
              <a:t> deles </a:t>
            </a:r>
            <a:r>
              <a:rPr lang="en-CA" dirty="0" err="1"/>
              <a:t>usam</a:t>
            </a:r>
            <a:r>
              <a:rPr lang="en-CA" dirty="0"/>
              <a:t> </a:t>
            </a:r>
            <a:r>
              <a:rPr lang="en-CA" dirty="0" err="1"/>
              <a:t>regressão</a:t>
            </a:r>
            <a:r>
              <a:rPr lang="en-CA" dirty="0"/>
              <a:t> para </a:t>
            </a:r>
            <a:r>
              <a:rPr lang="en-CA" dirty="0" err="1"/>
              <a:t>calcular</a:t>
            </a:r>
            <a:r>
              <a:rPr lang="en-CA" dirty="0"/>
              <a:t> a </a:t>
            </a:r>
            <a:r>
              <a:rPr lang="en-CA" dirty="0" err="1"/>
              <a:t>probabilidade</a:t>
            </a:r>
            <a:r>
              <a:rPr lang="en-CA" dirty="0"/>
              <a:t> de </a:t>
            </a:r>
            <a:r>
              <a:rPr lang="en-CA" dirty="0" err="1"/>
              <a:t>cada</a:t>
            </a:r>
            <a:r>
              <a:rPr lang="en-CA" dirty="0"/>
              <a:t> </a:t>
            </a:r>
            <a:r>
              <a:rPr lang="en-CA" dirty="0" err="1"/>
              <a:t>resultado</a:t>
            </a:r>
            <a:r>
              <a:rPr lang="en-CA" dirty="0"/>
              <a:t> </a:t>
            </a:r>
            <a:r>
              <a:rPr lang="en-CA" dirty="0" err="1"/>
              <a:t>possível</a:t>
            </a:r>
            <a:r>
              <a:rPr lang="en-CA" dirty="0"/>
              <a:t> e </a:t>
            </a:r>
            <a:r>
              <a:rPr lang="en-CA" dirty="0" err="1"/>
              <a:t>escolhem</a:t>
            </a:r>
            <a:r>
              <a:rPr lang="en-CA" dirty="0"/>
              <a:t> </a:t>
            </a:r>
            <a:r>
              <a:rPr lang="en-CA" dirty="0" err="1"/>
              <a:t>aquele</a:t>
            </a:r>
            <a:r>
              <a:rPr lang="en-CA" dirty="0"/>
              <a:t> com a </a:t>
            </a:r>
            <a:r>
              <a:rPr lang="en-CA" dirty="0" err="1"/>
              <a:t>maior</a:t>
            </a:r>
            <a:r>
              <a:rPr lang="en-CA" dirty="0"/>
              <a:t> </a:t>
            </a:r>
            <a:r>
              <a:rPr lang="en-CA" dirty="0" err="1"/>
              <a:t>probabilidade</a:t>
            </a:r>
            <a:r>
              <a:rPr lang="en-CA" dirty="0"/>
              <a:t>.</a:t>
            </a:r>
            <a:endParaRPr lang="pt-BR"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7/22/2020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4173634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chart" Target="../charts/chart6.xml"/><Relationship Id="rId7"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4.xml"/><Relationship Id="rId4"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chart" Target="../charts/chart11.xml"/><Relationship Id="rId7"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chart" Target="../charts/chart14.xml"/><Relationship Id="rId5" Type="http://schemas.openxmlformats.org/officeDocument/2006/relationships/chart" Target="../charts/chart13.xml"/><Relationship Id="rId4" Type="http://schemas.openxmlformats.org/officeDocument/2006/relationships/chart" Target="../charts/chart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591113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794518433"/>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p:extLst>
              <p:ext uri="{D42A27DB-BD31-4B8C-83A1-F6EECF244321}">
                <p14:modId xmlns:p14="http://schemas.microsoft.com/office/powerpoint/2010/main" val="40492042"/>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450246939"/>
      </p:ext>
    </p:extLst>
  </p:cSld>
  <p:clrMapOvr>
    <a:masterClrMapping/>
  </p:clrMapOvr>
  <p:transition>
    <p:fade/>
  </p:transition>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sp>
        <p:nvSpPr>
          <p:cNvPr id="6" name="Rectangle 5"/>
          <p:cNvSpPr/>
          <p:nvPr/>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p:nvGrpSpPr>
        <p:grpSpPr>
          <a:xfrm>
            <a:off x="394403" y="5938284"/>
            <a:ext cx="4727632" cy="325698"/>
            <a:chOff x="394403" y="5938284"/>
            <a:chExt cx="4727632" cy="325698"/>
          </a:xfrm>
        </p:grpSpPr>
        <p:sp>
          <p:nvSpPr>
            <p:cNvPr id="22" name="Rectangle 21"/>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3" name="Picture 22"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143241923"/>
      </p:ext>
    </p:extLst>
  </p:cSld>
  <p:clrMapOvr>
    <a:masterClrMapping/>
  </p:clrMapOvr>
  <p:transition>
    <p:fade/>
  </p:transition>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05567131"/>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12" name="Group 11"/>
          <p:cNvGrpSpPr/>
          <p:nvPr/>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482343746"/>
      </p:ext>
    </p:extLst>
  </p:cSld>
  <p:clrMapOvr>
    <a:masterClrMapping/>
  </p:clrMapOvr>
  <p:transition>
    <p:fade/>
  </p:transition>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grpSp>
        <p:nvGrpSpPr>
          <p:cNvPr id="16" name="Group 15"/>
          <p:cNvGrpSpPr/>
          <p:nvPr/>
        </p:nvGrpSpPr>
        <p:grpSpPr>
          <a:xfrm>
            <a:off x="394403" y="5938284"/>
            <a:ext cx="4727632" cy="325698"/>
            <a:chOff x="394403" y="5938284"/>
            <a:chExt cx="4727632" cy="325698"/>
          </a:xfrm>
        </p:grpSpPr>
        <p:sp>
          <p:nvSpPr>
            <p:cNvPr id="17" name="Rectangle 1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8" name="Picture 1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113989773"/>
      </p:ext>
    </p:extLst>
  </p:cSld>
  <p:clrMapOvr>
    <a:masterClrMapping/>
  </p:clrMapOvr>
  <p:transition>
    <p:fade/>
  </p:transition>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With Ima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2364497"/>
      </p:ext>
    </p:extLst>
  </p:cSld>
  <p:clrMapOvr>
    <a:masterClrMapping/>
  </p:clrMapOvr>
  <p:transition>
    <p:fade/>
  </p:transition>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1692"/>
            <a:ext cx="1454257" cy="304828"/>
          </a:xfrm>
          <a:prstGeom prst="rect">
            <a:avLst/>
          </a:prstGeom>
        </p:spPr>
      </p:pic>
      <p:pic>
        <p:nvPicPr>
          <p:cNvPr id="4" name="MS logo white - EMF" descr="Microsoft logo white text version">
            <a:extLst>
              <a:ext uri="{FF2B5EF4-FFF2-40B4-BE49-F238E27FC236}">
                <a16:creationId xmlns:a16="http://schemas.microsoft.com/office/drawing/2014/main" id="{0DD7EE3F-765D-4CAC-8658-4D09FBF669A0}"/>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descr="This is a copyright notice that should be included on the final slide.">
            <a:extLst>
              <a:ext uri="{FF2B5EF4-FFF2-40B4-BE49-F238E27FC236}">
                <a16:creationId xmlns:a16="http://schemas.microsoft.com/office/drawing/2014/main" id="{BE70E934-C2D5-4399-BFC7-7F3836129F79}"/>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53239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691392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25035" y="0"/>
            <a:ext cx="6866965" cy="6858000"/>
          </a:xfrm>
          <a:prstGeom prst="rect">
            <a:avLst/>
          </a:prstGeom>
        </p:spPr>
      </p:pic>
    </p:spTree>
    <p:extLst>
      <p:ext uri="{BB962C8B-B14F-4D97-AF65-F5344CB8AC3E}">
        <p14:creationId xmlns:p14="http://schemas.microsoft.com/office/powerpoint/2010/main" val="385287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77374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59772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6746869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088803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9144647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Chart 4"/>
          <p:cNvGraphicFramePr/>
          <p:nvPr userDrawn="1">
            <p:extLst>
              <p:ext uri="{D42A27DB-BD31-4B8C-83A1-F6EECF244321}">
                <p14:modId xmlns:p14="http://schemas.microsoft.com/office/powerpoint/2010/main" val="818024331"/>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extLst>
              <p:ext uri="{D42A27DB-BD31-4B8C-83A1-F6EECF244321}">
                <p14:modId xmlns:p14="http://schemas.microsoft.com/office/powerpoint/2010/main" val="315751602"/>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extLst>
              <p:ext uri="{D42A27DB-BD31-4B8C-83A1-F6EECF244321}">
                <p14:modId xmlns:p14="http://schemas.microsoft.com/office/powerpoint/2010/main" val="708114149"/>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extLst>
              <p:ext uri="{D42A27DB-BD31-4B8C-83A1-F6EECF244321}">
                <p14:modId xmlns:p14="http://schemas.microsoft.com/office/powerpoint/2010/main" val="405083077"/>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userDrawn="1"/>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23" name="Group 22"/>
          <p:cNvGrpSpPr/>
          <p:nvPr userDrawn="1"/>
        </p:nvGrpSpPr>
        <p:grpSpPr>
          <a:xfrm>
            <a:off x="394403" y="5938284"/>
            <a:ext cx="4727632" cy="325698"/>
            <a:chOff x="394403" y="5938284"/>
            <a:chExt cx="4727632" cy="325698"/>
          </a:xfrm>
        </p:grpSpPr>
        <p:sp>
          <p:nvSpPr>
            <p:cNvPr id="24" name="Rectangle 2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5" name="Picture 2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80411659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userDrawn="1">
            <p:extLst>
              <p:ext uri="{D42A27DB-BD31-4B8C-83A1-F6EECF244321}">
                <p14:modId xmlns:p14="http://schemas.microsoft.com/office/powerpoint/2010/main" val="1350045900"/>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7761638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6" name="Rectangle 5"/>
          <p:cNvSpPr/>
          <p:nvPr userDrawn="1"/>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userDrawn="1"/>
        </p:nvGrpSpPr>
        <p:grpSpPr>
          <a:xfrm>
            <a:off x="394403" y="5938284"/>
            <a:ext cx="4727632" cy="325698"/>
            <a:chOff x="394403" y="5938284"/>
            <a:chExt cx="4727632" cy="325698"/>
          </a:xfrm>
        </p:grpSpPr>
        <p:sp>
          <p:nvSpPr>
            <p:cNvPr id="22" name="Rectangle 21"/>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3" name="Picture 22"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64956807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Table 4"/>
          <p:cNvGraphicFramePr>
            <a:graphicFrameLocks noGrp="1"/>
          </p:cNvGraphicFramePr>
          <p:nvPr userDrawn="1">
            <p:extLst>
              <p:ext uri="{D42A27DB-BD31-4B8C-83A1-F6EECF244321}">
                <p14:modId xmlns:p14="http://schemas.microsoft.com/office/powerpoint/2010/main" val="1795511793"/>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815254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53284714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grpSp>
        <p:nvGrpSpPr>
          <p:cNvPr id="16" name="Group 15"/>
          <p:cNvGrpSpPr/>
          <p:nvPr userDrawn="1"/>
        </p:nvGrpSpPr>
        <p:grpSpPr>
          <a:xfrm>
            <a:off x="394403" y="5938284"/>
            <a:ext cx="4727632" cy="325698"/>
            <a:chOff x="394403" y="5938284"/>
            <a:chExt cx="4727632" cy="325698"/>
          </a:xfrm>
        </p:grpSpPr>
        <p:sp>
          <p:nvSpPr>
            <p:cNvPr id="17" name="Rectangle 1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8" name="Picture 1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1055434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359310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968170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DC11-FF4F-40B8-8A2A-E6DAD9ECA50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7188D3-6D70-4DFD-A584-E5F3A1A385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7669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141681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6893900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622372834"/>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userDrawn="1"/>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25" name="Rectangle 24"/>
          <p:cNvSpPr/>
          <p:nvPr userDrawn="1"/>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grpSp>
        <p:nvGrpSpPr>
          <p:cNvPr id="41" name="Group 40"/>
          <p:cNvGrpSpPr/>
          <p:nvPr userDrawn="1"/>
        </p:nvGrpSpPr>
        <p:grpSpPr>
          <a:xfrm>
            <a:off x="394403" y="5938284"/>
            <a:ext cx="4727632" cy="325698"/>
            <a:chOff x="394403" y="5938284"/>
            <a:chExt cx="4727632" cy="325698"/>
          </a:xfrm>
        </p:grpSpPr>
        <p:sp>
          <p:nvSpPr>
            <p:cNvPr id="42" name="Rectangle 41"/>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43" name="Picture 42"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2160662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endParaRPr lang="en-US"/>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696255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endParaRPr lang="en-US"/>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159838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76236830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endParaRPr lang="en-US"/>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p:cNvGrpSpPr/>
          <p:nvPr userDrawn="1"/>
        </p:nvGrpSpPr>
        <p:grpSpPr>
          <a:xfrm>
            <a:off x="394403" y="5938284"/>
            <a:ext cx="4727632" cy="325698"/>
            <a:chOff x="394403" y="5938284"/>
            <a:chExt cx="4727632" cy="325698"/>
          </a:xfrm>
        </p:grpSpPr>
        <p:sp>
          <p:nvSpPr>
            <p:cNvPr id="21" name="Rectangle 20"/>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2" name="Picture 21"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78701172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33" name="Group 32"/>
          <p:cNvGrpSpPr/>
          <p:nvPr userDrawn="1"/>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userDrawn="1"/>
        </p:nvGrpSpPr>
        <p:grpSpPr>
          <a:xfrm>
            <a:off x="394403" y="5938284"/>
            <a:ext cx="4727632"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34" name="Picture 3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34707813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14" name="Group 13"/>
          <p:cNvGrpSpPr/>
          <p:nvPr userDrawn="1"/>
        </p:nvGrpSpPr>
        <p:grpSpPr>
          <a:xfrm>
            <a:off x="394403" y="5938284"/>
            <a:ext cx="4727632" cy="325698"/>
            <a:chOff x="394403" y="5938284"/>
            <a:chExt cx="4727632" cy="325698"/>
          </a:xfrm>
        </p:grpSpPr>
        <p:sp>
          <p:nvSpPr>
            <p:cNvPr id="15" name="Rectangle 14"/>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6" name="Picture 15"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54017216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93666176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4299288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554129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51514840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dirty="0"/>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08654093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00793887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Chart 4"/>
          <p:cNvGraphicFramePr/>
          <p:nvPr userDrawn="1"/>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userDrawn="1"/>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23" name="Group 22"/>
          <p:cNvGrpSpPr/>
          <p:nvPr userDrawn="1"/>
        </p:nvGrpSpPr>
        <p:grpSpPr>
          <a:xfrm>
            <a:off x="394403" y="5938284"/>
            <a:ext cx="4727632" cy="325698"/>
            <a:chOff x="394403" y="5938284"/>
            <a:chExt cx="4727632" cy="325698"/>
          </a:xfrm>
        </p:grpSpPr>
        <p:sp>
          <p:nvSpPr>
            <p:cNvPr id="24" name="Rectangle 2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5" name="Picture 2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9159654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userDrawn="1"/>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25" name="Rectangle 24"/>
          <p:cNvSpPr/>
          <p:nvPr userDrawn="1"/>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grpSp>
        <p:nvGrpSpPr>
          <p:cNvPr id="41" name="Group 40"/>
          <p:cNvGrpSpPr/>
          <p:nvPr userDrawn="1"/>
        </p:nvGrpSpPr>
        <p:grpSpPr>
          <a:xfrm>
            <a:off x="394403" y="5938284"/>
            <a:ext cx="4727632" cy="325698"/>
            <a:chOff x="394403" y="5938284"/>
            <a:chExt cx="4727632" cy="325698"/>
          </a:xfrm>
        </p:grpSpPr>
        <p:sp>
          <p:nvSpPr>
            <p:cNvPr id="42" name="Rectangle 41"/>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43" name="Picture 42"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88068257"/>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userDrawn="1"/>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33783048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6" name="Rectangle 5"/>
          <p:cNvSpPr/>
          <p:nvPr userDrawn="1"/>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userDrawn="1"/>
        </p:nvGrpSpPr>
        <p:grpSpPr>
          <a:xfrm>
            <a:off x="394403" y="5938284"/>
            <a:ext cx="4727632" cy="325698"/>
            <a:chOff x="394403" y="5938284"/>
            <a:chExt cx="4727632" cy="325698"/>
          </a:xfrm>
        </p:grpSpPr>
        <p:sp>
          <p:nvSpPr>
            <p:cNvPr id="22" name="Rectangle 21"/>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3" name="Picture 22"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54371349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Table 4"/>
          <p:cNvGraphicFramePr>
            <a:graphicFrameLocks noGrp="1"/>
          </p:cNvGraphicFramePr>
          <p:nvPr userDrawn="1"/>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52373947"/>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grpSp>
        <p:nvGrpSpPr>
          <p:cNvPr id="16" name="Group 15"/>
          <p:cNvGrpSpPr/>
          <p:nvPr userDrawn="1"/>
        </p:nvGrpSpPr>
        <p:grpSpPr>
          <a:xfrm>
            <a:off x="394403" y="5938284"/>
            <a:ext cx="4727632" cy="325698"/>
            <a:chOff x="394403" y="5938284"/>
            <a:chExt cx="4727632" cy="325698"/>
          </a:xfrm>
        </p:grpSpPr>
        <p:sp>
          <p:nvSpPr>
            <p:cNvPr id="17" name="Rectangle 1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8" name="Picture 1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08093483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09319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3746141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endParaRPr lang="en-US"/>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49745473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92648AFF-4620-42A3-91CA-A5BC3FC100B5}"/>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C9768A7-4C9D-4D09-855A-3BED058E6409}"/>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824E455-CB8F-4984-AC14-538E4EB42943}"/>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8BC8460-F5E1-46CA-8101-E4B441B5A416}"/>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787242E3-2A8F-44A5-94CB-20DE97C36277}"/>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CFAFE508-9E2D-4659-A50B-169D0E671518}"/>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endParaRPr lang="en-US"/>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77990644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endParaRPr lang="en-US"/>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p:cNvGrpSpPr/>
          <p:nvPr userDrawn="1"/>
        </p:nvGrpSpPr>
        <p:grpSpPr>
          <a:xfrm>
            <a:off x="394403" y="5938284"/>
            <a:ext cx="4727632" cy="325698"/>
            <a:chOff x="394403" y="5938284"/>
            <a:chExt cx="4727632" cy="325698"/>
          </a:xfrm>
        </p:grpSpPr>
        <p:sp>
          <p:nvSpPr>
            <p:cNvPr id="21" name="Rectangle 20"/>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2" name="Picture 21"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55433306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337A710-89CF-480E-929E-9964228284E0}"/>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25F83C96-5ECF-40D0-864E-7754F49EA3C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6AC8B-2928-49C4-A3C0-7A2B3A76035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F4BA72E-DFA9-4184-BB83-073B8DC9390B}"/>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999376"/>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565635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5A78E8-2B42-40DD-8602-604D2F71EC9C}" type="datetimeFigureOut">
              <a:rPr lang="en-US" smtClean="0"/>
              <a:t>7/22/2020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164282-434E-41D4-9582-783D542A7B68}" type="slidenum">
              <a:rPr lang="en-US" smtClean="0"/>
              <a:pPr/>
              <a:t>‹nº›</a:t>
            </a:fld>
            <a:endParaRPr lang="en-US"/>
          </a:p>
        </p:txBody>
      </p:sp>
      <p:pic>
        <p:nvPicPr>
          <p:cNvPr id="7" name="Picture 6">
            <a:extLst>
              <a:ext uri="{FF2B5EF4-FFF2-40B4-BE49-F238E27FC236}">
                <a16:creationId xmlns:a16="http://schemas.microsoft.com/office/drawing/2014/main" id="{13188A28-790B-4E97-AF1B-8F3B0EF4378C}"/>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68641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33" name="Group 32"/>
          <p:cNvGrpSpPr/>
          <p:nvPr userDrawn="1"/>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userDrawn="1"/>
        </p:nvGrpSpPr>
        <p:grpSpPr>
          <a:xfrm>
            <a:off x="394403" y="5938284"/>
            <a:ext cx="4727632"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34" name="Picture 3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03323948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97951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‹nº›</a:t>
            </a:fld>
            <a:endParaRPr lang="en-US"/>
          </a:p>
        </p:txBody>
      </p:sp>
      <p:pic>
        <p:nvPicPr>
          <p:cNvPr id="4" name="Picture 3">
            <a:extLst>
              <a:ext uri="{FF2B5EF4-FFF2-40B4-BE49-F238E27FC236}">
                <a16:creationId xmlns:a16="http://schemas.microsoft.com/office/drawing/2014/main" id="{8C40D878-5A44-4034-B5ED-7BBF8646AEA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7888550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557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15000">
        <p:fade/>
      </p:transition>
    </mc:Choice>
    <mc:Fallback xmlns="">
      <p:transition spd="med" advTm="15000">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487198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2" name="Group 11"/>
          <p:cNvGrpSpPr/>
          <p:nvPr/>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28254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Layout Personalizado">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3" name="Group 12"/>
          <p:cNvGrpSpPr/>
          <p:nvPr/>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994349258"/>
      </p:ext>
    </p:extLst>
  </p:cSld>
  <p:clrMapOvr>
    <a:masterClrMapping/>
  </p:clrMapOvr>
  <p:transition>
    <p:fade/>
  </p:transition>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837555201"/>
      </p:ext>
    </p:extLst>
  </p:cSld>
  <p:clrMapOvr>
    <a:masterClrMapping/>
  </p:clrMapOvr>
  <p:transition>
    <p:fade/>
  </p:transition>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sp>
        <p:nvSpPr>
          <p:cNvPr id="25" name="Rectangle 24"/>
          <p:cNvSpPr/>
          <p:nvPr/>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grpSp>
        <p:nvGrpSpPr>
          <p:cNvPr id="41" name="Group 40"/>
          <p:cNvGrpSpPr/>
          <p:nvPr/>
        </p:nvGrpSpPr>
        <p:grpSpPr>
          <a:xfrm>
            <a:off x="394403" y="5938284"/>
            <a:ext cx="4727632" cy="325698"/>
            <a:chOff x="394403" y="5938284"/>
            <a:chExt cx="4727632" cy="325698"/>
          </a:xfrm>
        </p:grpSpPr>
        <p:sp>
          <p:nvSpPr>
            <p:cNvPr id="42" name="Rectangle 41"/>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43" name="Picture 42"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297930214"/>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r>
              <a:rPr lang="pt-BR"/>
              <a:t>Clique no ícone para adicionar uma imagem</a:t>
            </a:r>
            <a:endParaRPr lang="en-US"/>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231609126"/>
      </p:ext>
    </p:extLst>
  </p:cSld>
  <p:clrMapOvr>
    <a:masterClrMapping/>
  </p:clrMapOvr>
  <p:transition>
    <p:fade/>
  </p:transition>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r>
              <a:rPr lang="pt-BR"/>
              <a:t>Clique no ícone para adicionar uma imagem</a:t>
            </a:r>
            <a:endParaRPr lang="en-US"/>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322464417"/>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14" name="Group 13"/>
          <p:cNvGrpSpPr/>
          <p:nvPr userDrawn="1"/>
        </p:nvGrpSpPr>
        <p:grpSpPr>
          <a:xfrm>
            <a:off x="394403" y="5938284"/>
            <a:ext cx="4727632" cy="325698"/>
            <a:chOff x="394403" y="5938284"/>
            <a:chExt cx="4727632" cy="325698"/>
          </a:xfrm>
        </p:grpSpPr>
        <p:sp>
          <p:nvSpPr>
            <p:cNvPr id="15" name="Rectangle 14"/>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6" name="Picture 15"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36040995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r>
              <a:rPr lang="pt-BR"/>
              <a:t>Clique no ícone para adicionar uma imagem</a:t>
            </a:r>
            <a:endParaRPr lang="en-US"/>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p:cNvGrpSpPr/>
          <p:nvPr/>
        </p:nvGrpSpPr>
        <p:grpSpPr>
          <a:xfrm>
            <a:off x="394403" y="5938284"/>
            <a:ext cx="4727632" cy="325698"/>
            <a:chOff x="394403" y="5938284"/>
            <a:chExt cx="4727632" cy="325698"/>
          </a:xfrm>
        </p:grpSpPr>
        <p:sp>
          <p:nvSpPr>
            <p:cNvPr id="21" name="Rectangle 20"/>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2" name="Picture 21"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288204802"/>
      </p:ext>
    </p:extLst>
  </p:cSld>
  <p:clrMapOvr>
    <a:masterClrMapping/>
  </p:clrMapOvr>
  <p:transition>
    <p:fade/>
  </p:transition>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grpSp>
        <p:nvGrpSpPr>
          <p:cNvPr id="33" name="Group 32"/>
          <p:cNvGrpSpPr/>
          <p:nvPr/>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394403" y="5938284"/>
            <a:ext cx="4727632"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34" name="Picture 3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107599743"/>
      </p:ext>
    </p:extLst>
  </p:cSld>
  <p:clrMapOvr>
    <a:masterClrMapping/>
  </p:clrMapOvr>
  <p:transition>
    <p:fade/>
  </p:transition>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pt-BR"/>
              <a:t>Clique para editar os estilos de texto Mestres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pt-BR"/>
              <a:t>Segundo nível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pt-BR"/>
              <a:t>Terceiro nível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pt-BR"/>
              <a:t>Quarto nível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pt-BR"/>
              <a:t>Quinto nível</a:t>
            </a:r>
            <a:endParaRPr lang="en-US"/>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grpSp>
        <p:nvGrpSpPr>
          <p:cNvPr id="14" name="Group 13"/>
          <p:cNvGrpSpPr/>
          <p:nvPr/>
        </p:nvGrpSpPr>
        <p:grpSpPr>
          <a:xfrm>
            <a:off x="394403" y="5938284"/>
            <a:ext cx="4727632" cy="325698"/>
            <a:chOff x="394403" y="5938284"/>
            <a:chExt cx="4727632" cy="325698"/>
          </a:xfrm>
        </p:grpSpPr>
        <p:sp>
          <p:nvSpPr>
            <p:cNvPr id="15" name="Rectangle 14"/>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6" name="Picture 15"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614362801"/>
      </p:ext>
    </p:extLst>
  </p:cSld>
  <p:clrMapOvr>
    <a:masterClrMapping/>
  </p:clrMapOvr>
  <p:transition>
    <p:fade/>
  </p:transition>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omente Título">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grpSp>
        <p:nvGrpSpPr>
          <p:cNvPr id="12" name="Group 11"/>
          <p:cNvGrpSpPr/>
          <p:nvPr/>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093324733"/>
      </p:ext>
    </p:extLst>
  </p:cSld>
  <p:clrMapOvr>
    <a:masterClrMapping/>
  </p:clrMapOvr>
  <p:transition>
    <p:fade/>
  </p:transition>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6495335"/>
      </p:ext>
    </p:extLst>
  </p:cSld>
  <p:clrMapOvr>
    <a:masterClrMapping/>
  </p:clrMapOvr>
  <p:transition>
    <p:fade/>
  </p:transition>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84496387"/>
      </p:ext>
    </p:extLst>
  </p:cSld>
  <p:clrMapOvr>
    <a:masterClrMapping/>
  </p:clrMapOvr>
  <p:transition>
    <p:fade/>
  </p:transition>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grpSp>
        <p:nvGrpSpPr>
          <p:cNvPr id="12" name="Group 11"/>
          <p:cNvGrpSpPr/>
          <p:nvPr/>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314222417"/>
      </p:ext>
    </p:extLst>
  </p:cSld>
  <p:clrMapOvr>
    <a:masterClrMapping/>
  </p:clrMapOvr>
  <p:transition>
    <p:fade/>
  </p:transition>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grpSp>
        <p:nvGrpSpPr>
          <p:cNvPr id="12" name="Group 11"/>
          <p:cNvGrpSpPr/>
          <p:nvPr/>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271760298"/>
      </p:ext>
    </p:extLst>
  </p:cSld>
  <p:clrMapOvr>
    <a:masterClrMapping/>
  </p:clrMapOvr>
  <p:transition>
    <p:fade/>
  </p:transition>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grpSp>
        <p:nvGrpSpPr>
          <p:cNvPr id="12" name="Group 11"/>
          <p:cNvGrpSpPr/>
          <p:nvPr/>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700403460"/>
      </p:ext>
    </p:extLst>
  </p:cSld>
  <p:clrMapOvr>
    <a:masterClrMapping/>
  </p:clrMapOvr>
  <p:transition>
    <p:fade/>
  </p:transition>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pt-BR"/>
              <a:t>Clique para editar o título Mestre</a:t>
            </a:r>
            <a:endParaRPr lang="en-US" dirty="0"/>
          </a:p>
        </p:txBody>
      </p:sp>
      <p:graphicFrame>
        <p:nvGraphicFramePr>
          <p:cNvPr id="5" name="Chart 4"/>
          <p:cNvGraphicFramePr/>
          <p:nvPr>
            <p:extLst>
              <p:ext uri="{D42A27DB-BD31-4B8C-83A1-F6EECF244321}">
                <p14:modId xmlns:p14="http://schemas.microsoft.com/office/powerpoint/2010/main" val="513235654"/>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p:extLst>
              <p:ext uri="{D42A27DB-BD31-4B8C-83A1-F6EECF244321}">
                <p14:modId xmlns:p14="http://schemas.microsoft.com/office/powerpoint/2010/main" val="123045301"/>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p:extLst>
              <p:ext uri="{D42A27DB-BD31-4B8C-83A1-F6EECF244321}">
                <p14:modId xmlns:p14="http://schemas.microsoft.com/office/powerpoint/2010/main" val="1650217204"/>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p:extLst>
              <p:ext uri="{D42A27DB-BD31-4B8C-83A1-F6EECF244321}">
                <p14:modId xmlns:p14="http://schemas.microsoft.com/office/powerpoint/2010/main" val="3256535749"/>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23" name="Group 22"/>
          <p:cNvGrpSpPr/>
          <p:nvPr/>
        </p:nvGrpSpPr>
        <p:grpSpPr>
          <a:xfrm>
            <a:off x="394403" y="5938284"/>
            <a:ext cx="4727632" cy="325698"/>
            <a:chOff x="394403" y="5938284"/>
            <a:chExt cx="4727632" cy="325698"/>
          </a:xfrm>
        </p:grpSpPr>
        <p:sp>
          <p:nvSpPr>
            <p:cNvPr id="24" name="Rectangle 2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5" name="Picture 2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38577399"/>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3" Type="http://schemas.openxmlformats.org/officeDocument/2006/relationships/slideLayout" Target="../slideLayouts/slideLayout76.xml"/><Relationship Id="rId58" Type="http://schemas.openxmlformats.org/officeDocument/2006/relationships/slideLayout" Target="../slideLayouts/slideLayout81.xml"/><Relationship Id="rId5" Type="http://schemas.openxmlformats.org/officeDocument/2006/relationships/slideLayout" Target="../slideLayouts/slideLayout28.xml"/><Relationship Id="rId61" Type="http://schemas.openxmlformats.org/officeDocument/2006/relationships/theme" Target="../theme/theme3.xml"/><Relationship Id="rId19" Type="http://schemas.openxmlformats.org/officeDocument/2006/relationships/slideLayout" Target="../slideLayouts/slideLayout4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8" Type="http://schemas.openxmlformats.org/officeDocument/2006/relationships/slideLayout" Target="../slideLayouts/slideLayout31.xml"/><Relationship Id="rId51" Type="http://schemas.openxmlformats.org/officeDocument/2006/relationships/slideLayout" Target="../slideLayouts/slideLayout74.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59" Type="http://schemas.openxmlformats.org/officeDocument/2006/relationships/slideLayout" Target="../slideLayouts/slideLayout82.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10" Type="http://schemas.openxmlformats.org/officeDocument/2006/relationships/slideLayout" Target="../slideLayouts/slideLayout33.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60" Type="http://schemas.openxmlformats.org/officeDocument/2006/relationships/slideLayout" Target="../slideLayouts/slideLayout8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theme" Target="../theme/theme4.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080676"/>
      </p:ext>
    </p:extLst>
  </p:cSld>
  <p:clrMap bg1="lt1" tx1="dk1" bg2="lt2" tx2="dk2" accent1="accent1" accent2="accent2" accent3="accent3" accent4="accent4" accent5="accent5" accent6="accent6" hlink="hlink" folHlink="folHlink"/>
  <p:sldLayoutIdLst>
    <p:sldLayoutId id="2147483694" r:id="rId1"/>
    <p:sldLayoutId id="2147483710" r:id="rId2"/>
    <p:sldLayoutId id="2147483666" r:id="rId3"/>
    <p:sldLayoutId id="2147483707" r:id="rId4"/>
    <p:sldLayoutId id="2147483696" r:id="rId5"/>
    <p:sldLayoutId id="2147483697" r:id="rId6"/>
    <p:sldLayoutId id="2147483698" r:id="rId7"/>
    <p:sldLayoutId id="2147483699" r:id="rId8"/>
    <p:sldLayoutId id="2147483667" r:id="rId9"/>
    <p:sldLayoutId id="2147483669" r:id="rId10"/>
    <p:sldLayoutId id="2147483672" r:id="rId11"/>
    <p:sldLayoutId id="2147483692" r:id="rId12"/>
    <p:sldLayoutId id="2147483695" r:id="rId13"/>
    <p:sldLayoutId id="2147483700" r:id="rId14"/>
    <p:sldLayoutId id="2147483701" r:id="rId15"/>
    <p:sldLayoutId id="2147483702" r:id="rId16"/>
    <p:sldLayoutId id="2147483703" r:id="rId17"/>
    <p:sldLayoutId id="2147483704" r:id="rId18"/>
    <p:sldLayoutId id="2147483705" r:id="rId19"/>
    <p:sldLayoutId id="2147483706" r:id="rId20"/>
    <p:sldLayoutId id="2147483709" r:id="rId21"/>
    <p:sldLayoutId id="2147483678" r:id="rId22"/>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tiled wall&#10;&#10;Description automatically generated">
            <a:extLst>
              <a:ext uri="{FF2B5EF4-FFF2-40B4-BE49-F238E27FC236}">
                <a16:creationId xmlns:a16="http://schemas.microsoft.com/office/drawing/2014/main" id="{B837406D-B195-844B-9971-7B55188D8F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7831818"/>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580" r:id="rId23"/>
    <p:sldLayoutId id="2147484609" r:id="rId24"/>
    <p:sldLayoutId id="2147484577" r:id="rId25"/>
    <p:sldLayoutId id="2147484610" r:id="rId26"/>
    <p:sldLayoutId id="2147484710" r:id="rId27"/>
    <p:sldLayoutId id="2147484240" r:id="rId28"/>
    <p:sldLayoutId id="2147484736" r:id="rId29"/>
    <p:sldLayoutId id="2147484474" r:id="rId30"/>
    <p:sldLayoutId id="2147484639" r:id="rId31"/>
    <p:sldLayoutId id="2147484603" r:id="rId32"/>
    <p:sldLayoutId id="2147484751" r:id="rId33"/>
    <p:sldLayoutId id="2147484752" r:id="rId34"/>
    <p:sldLayoutId id="2147484777" r:id="rId35"/>
    <p:sldLayoutId id="2147484778" r:id="rId36"/>
    <p:sldLayoutId id="2147484779" r:id="rId37"/>
    <p:sldLayoutId id="2147484780" r:id="rId38"/>
    <p:sldLayoutId id="2147484781" r:id="rId39"/>
    <p:sldLayoutId id="2147484782" r:id="rId40"/>
    <p:sldLayoutId id="2147484783" r:id="rId41"/>
    <p:sldLayoutId id="2147484784" r:id="rId42"/>
    <p:sldLayoutId id="2147484785" r:id="rId43"/>
    <p:sldLayoutId id="2147484786" r:id="rId44"/>
    <p:sldLayoutId id="2147484787" r:id="rId45"/>
    <p:sldLayoutId id="2147484249" r:id="rId46"/>
    <p:sldLayoutId id="2147484640" r:id="rId47"/>
    <p:sldLayoutId id="2147484584" r:id="rId48"/>
    <p:sldLayoutId id="2147484583" r:id="rId49"/>
    <p:sldLayoutId id="2147484671" r:id="rId50"/>
    <p:sldLayoutId id="2147484673" r:id="rId51"/>
    <p:sldLayoutId id="2147484585" r:id="rId52"/>
    <p:sldLayoutId id="2147484299" r:id="rId53"/>
    <p:sldLayoutId id="2147484263" r:id="rId54"/>
    <p:sldLayoutId id="2147484799" r:id="rId55"/>
    <p:sldLayoutId id="2147484800" r:id="rId56"/>
    <p:sldLayoutId id="2147484802" r:id="rId57"/>
    <p:sldLayoutId id="2147484803" r:id="rId58"/>
    <p:sldLayoutId id="2147484804" r:id="rId59"/>
    <p:sldLayoutId id="2147484830"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pt-BR"/>
              <a:t>Clique para editar o título Mestre</a:t>
            </a:r>
            <a:endParaRPr lang="en-US"/>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itle Placeholder 1">
            <a:extLst>
              <a:ext uri="{FF2B5EF4-FFF2-40B4-BE49-F238E27FC236}">
                <a16:creationId xmlns:a16="http://schemas.microsoft.com/office/drawing/2014/main" id="{45871EC1-AC04-4FDE-998F-5D50FE92E768}"/>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6" name="Text Placeholder 3">
            <a:extLst>
              <a:ext uri="{FF2B5EF4-FFF2-40B4-BE49-F238E27FC236}">
                <a16:creationId xmlns:a16="http://schemas.microsoft.com/office/drawing/2014/main" id="{56DE977D-F2A9-4A14-A2CF-B8F9E892E30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ID" hidden="1">
            <a:extLst>
              <a:ext uri="{FF2B5EF4-FFF2-40B4-BE49-F238E27FC236}">
                <a16:creationId xmlns:a16="http://schemas.microsoft.com/office/drawing/2014/main" id="{3CF5152A-5839-4603-B904-DD6B5496BCAD}"/>
              </a:ext>
            </a:extLst>
          </p:cNvPr>
          <p:cNvGrpSpPr/>
          <p:nvPr userDrawn="1"/>
        </p:nvGrpSpPr>
        <p:grpSpPr>
          <a:xfrm>
            <a:off x="0" y="0"/>
            <a:ext cx="12192000" cy="6858000"/>
            <a:chOff x="0" y="0"/>
            <a:chExt cx="12192000" cy="6858000"/>
          </a:xfrm>
        </p:grpSpPr>
        <p:cxnSp>
          <p:nvCxnSpPr>
            <p:cNvPr id="8" name="Straight Connector 6">
              <a:extLst>
                <a:ext uri="{FF2B5EF4-FFF2-40B4-BE49-F238E27FC236}">
                  <a16:creationId xmlns:a16="http://schemas.microsoft.com/office/drawing/2014/main" id="{B6BCC906-7C32-47D0-B866-1870C9F7BC71}"/>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F5ED4B4-EB6D-49BD-AB43-96FA622D38C7}"/>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AF42A4-656C-4E2C-8AEC-D0DFE96F3F2A}"/>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58FDC2-EE6C-49E1-A6F7-6FE426946F9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CEA73D-87EF-451B-B25E-7E9C335C231E}"/>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89D94B0-9E14-4F76-BE56-B2F7C7226AB9}"/>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F16F22-C96F-4393-B0A8-7705A1B7649F}"/>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5B1B79A-4412-4146-A7D7-1CF310C4FF51}"/>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4A0178-74C7-4446-BDE2-CE3FC5564B0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B645560-40A6-48C9-B023-86B17C4536D9}"/>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37A971-7B45-42B5-B85D-6E847215B2BB}"/>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E35C6E-0F4B-4E64-925E-3E9085300F1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A710C9D-BDA7-4243-83D0-7FC9E7664F8A}"/>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822CC7-01C2-4A95-A996-7DD69A09743D}"/>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E517CD8-84C5-45BF-97CE-80C1321FBA71}"/>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BAA4D58-0541-4351-AD4C-5BFC3A2FDEF8}"/>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A937CC2-8B0A-47C2-BEB8-9AC4DE01F1A8}"/>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9D4407B-98AD-4B6F-BC49-0621AE26CA7A}"/>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40B5EF9-7647-481F-9A6D-3FC23F73A811}"/>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612B1EC-6088-40D1-8EBB-3629B1F41334}"/>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CB6058-CD60-4144-B3F6-4D47C96E1A3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4E9F5C3-5BC8-4EB5-9F6B-4D7136D0E67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8F49778-9166-462A-92BF-463A4AB0E8B4}"/>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17166D-3242-4E31-BA84-93265B8E39FE}"/>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C1C9A2B-7129-48D1-B7C7-1A9E5DAD07B7}"/>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A9B8BA7C-03BE-4E70-A732-92F896C84C83}"/>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8">
              <a:extLst>
                <a:ext uri="{FF2B5EF4-FFF2-40B4-BE49-F238E27FC236}">
                  <a16:creationId xmlns:a16="http://schemas.microsoft.com/office/drawing/2014/main" id="{58F56E30-86E9-4892-A8E1-F8E1D2478187}"/>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9">
              <a:extLst>
                <a:ext uri="{FF2B5EF4-FFF2-40B4-BE49-F238E27FC236}">
                  <a16:creationId xmlns:a16="http://schemas.microsoft.com/office/drawing/2014/main" id="{FFB5099C-6B22-45F9-B497-A645F4355BDC}"/>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40">
              <a:extLst>
                <a:ext uri="{FF2B5EF4-FFF2-40B4-BE49-F238E27FC236}">
                  <a16:creationId xmlns:a16="http://schemas.microsoft.com/office/drawing/2014/main" id="{C9446FE6-5D5A-450F-AC0E-CC4202E4B97F}"/>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41">
              <a:extLst>
                <a:ext uri="{FF2B5EF4-FFF2-40B4-BE49-F238E27FC236}">
                  <a16:creationId xmlns:a16="http://schemas.microsoft.com/office/drawing/2014/main" id="{9A2C98EB-13E6-47F1-AD05-11386E4DEDA3}"/>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42">
              <a:extLst>
                <a:ext uri="{FF2B5EF4-FFF2-40B4-BE49-F238E27FC236}">
                  <a16:creationId xmlns:a16="http://schemas.microsoft.com/office/drawing/2014/main" id="{4847C28D-35EB-4794-9F32-821926891E5E}"/>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43">
              <a:extLst>
                <a:ext uri="{FF2B5EF4-FFF2-40B4-BE49-F238E27FC236}">
                  <a16:creationId xmlns:a16="http://schemas.microsoft.com/office/drawing/2014/main" id="{AAD2FD24-DBC2-4EBD-AAF1-65EACDD40CEF}"/>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44">
              <a:extLst>
                <a:ext uri="{FF2B5EF4-FFF2-40B4-BE49-F238E27FC236}">
                  <a16:creationId xmlns:a16="http://schemas.microsoft.com/office/drawing/2014/main" id="{256BFF70-21AC-4D6B-AC54-B6F5658B756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5">
              <a:extLst>
                <a:ext uri="{FF2B5EF4-FFF2-40B4-BE49-F238E27FC236}">
                  <a16:creationId xmlns:a16="http://schemas.microsoft.com/office/drawing/2014/main" id="{D7C15E05-75B2-4ED7-A85C-DCC9AAAF3356}"/>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2" name=".64 square" hidden="1">
            <a:extLst>
              <a:ext uri="{FF2B5EF4-FFF2-40B4-BE49-F238E27FC236}">
                <a16:creationId xmlns:a16="http://schemas.microsoft.com/office/drawing/2014/main" id="{6C87FFF0-9DB6-45A0-9440-8CB1C54BD7B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3" name=".32 square" hidden="1">
            <a:extLst>
              <a:ext uri="{FF2B5EF4-FFF2-40B4-BE49-F238E27FC236}">
                <a16:creationId xmlns:a16="http://schemas.microsoft.com/office/drawing/2014/main" id="{68520832-4433-497E-8144-D6FEC68A9B7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32939800"/>
      </p:ext>
    </p:extLst>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 id="2147484846" r:id="rId13"/>
    <p:sldLayoutId id="2147484847" r:id="rId14"/>
    <p:sldLayoutId id="2147484848" r:id="rId15"/>
    <p:sldLayoutId id="2147484849" r:id="rId16"/>
    <p:sldLayoutId id="2147484850" r:id="rId17"/>
    <p:sldLayoutId id="2147484851" r:id="rId18"/>
    <p:sldLayoutId id="2147484852" r:id="rId19"/>
    <p:sldLayoutId id="2147484853" r:id="rId20"/>
    <p:sldLayoutId id="2147484854" r:id="rId21"/>
    <p:sldLayoutId id="2147484828" r:id="rId22"/>
    <p:sldLayoutId id="2147484829" r:id="rId23"/>
    <p:sldLayoutId id="2147484855" r:id="rId24"/>
  </p:sldLayoutIdLst>
  <p:transition>
    <p:fade/>
  </p:transition>
  <p:hf sldNum="0" hdr="0" ftr="0" dt="0"/>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ccount.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06.xml"/><Relationship Id="rId4" Type="http://schemas.openxmlformats.org/officeDocument/2006/relationships/hyperlink" Target="https://notebooks.azure.com/pedro-osvm/projects/data-science-2"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3.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1.svg"/><Relationship Id="rId2" Type="http://schemas.openxmlformats.org/officeDocument/2006/relationships/slideLayout" Target="../slideLayouts/slideLayout33.xml"/><Relationship Id="rId1" Type="http://schemas.openxmlformats.org/officeDocument/2006/relationships/tags" Target="../tags/tag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3.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hyperlink" Target="https://notebooks.azure.com/pedro-osvm/projects/data-science-2" TargetMode="External"/><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hyperlink" Target="http://account.microsoft.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3.xm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0507C-2AED-4EE4-AC82-801287D59B72}"/>
              </a:ext>
            </a:extLst>
          </p:cNvPr>
          <p:cNvSpPr>
            <a:spLocks noGrp="1"/>
          </p:cNvSpPr>
          <p:nvPr>
            <p:ph type="title"/>
          </p:nvPr>
        </p:nvSpPr>
        <p:spPr>
          <a:xfrm>
            <a:off x="322792" y="457200"/>
            <a:ext cx="11018520" cy="553998"/>
          </a:xfrm>
        </p:spPr>
        <p:txBody>
          <a:bodyPr/>
          <a:lstStyle/>
          <a:p>
            <a:r>
              <a:rPr lang="en-US" sz="2350" dirty="0">
                <a:ea typeface="+mj-lt"/>
                <a:cs typeface="+mj-lt"/>
              </a:rPr>
              <a:t>Boa </a:t>
            </a:r>
            <a:r>
              <a:rPr lang="en-US" sz="2350" dirty="0" err="1">
                <a:ea typeface="+mj-lt"/>
                <a:cs typeface="+mj-lt"/>
              </a:rPr>
              <a:t>noite</a:t>
            </a:r>
            <a:r>
              <a:rPr lang="en-US" sz="2350" dirty="0">
                <a:ea typeface="+mj-lt"/>
                <a:cs typeface="+mj-lt"/>
              </a:rPr>
              <a:t>!!! </a:t>
            </a:r>
            <a:endParaRPr lang="pt-BR" dirty="0"/>
          </a:p>
        </p:txBody>
      </p:sp>
      <p:sp>
        <p:nvSpPr>
          <p:cNvPr id="5" name="Text Placeholder 4">
            <a:extLst>
              <a:ext uri="{FF2B5EF4-FFF2-40B4-BE49-F238E27FC236}">
                <a16:creationId xmlns:a16="http://schemas.microsoft.com/office/drawing/2014/main" id="{8349FAB5-2032-414D-A697-5F4D17201484}"/>
              </a:ext>
            </a:extLst>
          </p:cNvPr>
          <p:cNvSpPr>
            <a:spLocks noGrp="1"/>
          </p:cNvSpPr>
          <p:nvPr>
            <p:ph type="body" sz="quarter" idx="10"/>
          </p:nvPr>
        </p:nvSpPr>
        <p:spPr>
          <a:xfrm>
            <a:off x="326374" y="1345124"/>
            <a:ext cx="11506434" cy="5171031"/>
          </a:xfrm>
        </p:spPr>
        <p:txBody>
          <a:bodyPr vert="horz" wrap="square" lIns="146304" tIns="91440" rIns="146304" bIns="91440" rtlCol="0" anchor="t">
            <a:spAutoFit/>
          </a:bodyPr>
          <a:lstStyle/>
          <a:p>
            <a:r>
              <a:rPr lang="pt-BR" sz="2700" dirty="0">
                <a:ea typeface="+mj-lt"/>
                <a:cs typeface="+mj-lt"/>
              </a:rPr>
              <a:t>Começaremos às 19:30. Até lá, fique à vontade!</a:t>
            </a:r>
          </a:p>
          <a:p>
            <a:br>
              <a:rPr lang="en-US" dirty="0"/>
            </a:br>
            <a:endParaRPr lang="pt-BR" sz="2700">
              <a:cs typeface="Segoe UI Light"/>
            </a:endParaRPr>
          </a:p>
          <a:p>
            <a:r>
              <a:rPr lang="pt-BR" sz="2700" dirty="0">
                <a:ea typeface="+mj-lt"/>
                <a:cs typeface="+mj-lt"/>
              </a:rPr>
              <a:t>Se você ainda não possui uma conta da Microsoft, obtenha uma aqui: </a:t>
            </a:r>
            <a:r>
              <a:rPr lang="pt-BR" sz="2700" dirty="0">
                <a:ea typeface="+mj-lt"/>
                <a:cs typeface="+mj-lt"/>
                <a:hlinkClick r:id="rId3"/>
              </a:rPr>
              <a:t>account.microsoft.com</a:t>
            </a:r>
            <a:endParaRPr lang="pt-BR" sz="2700" dirty="0">
              <a:ea typeface="+mj-lt"/>
              <a:cs typeface="+mj-lt"/>
            </a:endParaRPr>
          </a:p>
          <a:p>
            <a:br>
              <a:rPr lang="en-US" dirty="0"/>
            </a:br>
            <a:endParaRPr lang="pt-BR" sz="2700">
              <a:cs typeface="Segoe UI Light"/>
            </a:endParaRPr>
          </a:p>
          <a:p>
            <a:r>
              <a:rPr lang="pt-BR" sz="2700" dirty="0">
                <a:ea typeface="+mj-lt"/>
                <a:cs typeface="+mj-lt"/>
              </a:rPr>
              <a:t>Todos os exercícios serão realizados no seu próprio dispositivo em um </a:t>
            </a:r>
            <a:r>
              <a:rPr lang="pt-BR" sz="2700">
                <a:ea typeface="+mj-lt"/>
                <a:cs typeface="+mj-lt"/>
              </a:rPr>
              <a:t>navegador da web. Comece clonando nosso repositório Azure:</a:t>
            </a:r>
          </a:p>
          <a:p>
            <a:br>
              <a:rPr lang="en-US" dirty="0"/>
            </a:br>
            <a:endParaRPr lang="pt-BR" sz="2700">
              <a:cs typeface="Segoe UI Light"/>
            </a:endParaRPr>
          </a:p>
          <a:p>
            <a:pPr algn="ctr"/>
            <a:r>
              <a:rPr lang="pt-BR" sz="2700" dirty="0">
                <a:ea typeface="+mj-lt"/>
                <a:cs typeface="+mj-lt"/>
                <a:hlinkClick r:id="rId4"/>
              </a:rPr>
              <a:t>https://notebooks.azure.com/pedro-osvm/projects/data-science-2</a:t>
            </a:r>
            <a:r>
              <a:rPr lang="pt-BR" sz="2700" dirty="0">
                <a:ea typeface="+mj-lt"/>
                <a:cs typeface="+mj-lt"/>
              </a:rPr>
              <a:t> </a:t>
            </a:r>
            <a:endParaRPr lang="pt-BR" sz="2700">
              <a:cs typeface="Segoe UI Light"/>
            </a:endParaRPr>
          </a:p>
        </p:txBody>
      </p:sp>
    </p:spTree>
    <p:extLst>
      <p:ext uri="{BB962C8B-B14F-4D97-AF65-F5344CB8AC3E}">
        <p14:creationId xmlns:p14="http://schemas.microsoft.com/office/powerpoint/2010/main" val="36058424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89512"/>
            <a:ext cx="11655840" cy="692497"/>
          </a:xfrm>
        </p:spPr>
        <p:txBody>
          <a:bodyPr/>
          <a:lstStyle/>
          <a:p>
            <a:r>
              <a:rPr lang="en-US" dirty="0" err="1">
                <a:latin typeface="Segoe UI Semibold"/>
                <a:cs typeface="Segoe UI Semibold"/>
              </a:rPr>
              <a:t>Desmistificando</a:t>
            </a:r>
            <a:r>
              <a:rPr lang="en-US" dirty="0">
                <a:latin typeface="Segoe UI Semibold"/>
                <a:cs typeface="Segoe UI Semibold"/>
              </a:rPr>
              <a:t> o </a:t>
            </a:r>
            <a:r>
              <a:rPr lang="en-US" dirty="0" err="1">
                <a:latin typeface="Segoe UI Semibold"/>
                <a:cs typeface="Segoe UI Semibold"/>
              </a:rPr>
              <a:t>aprendizado</a:t>
            </a:r>
            <a:r>
              <a:rPr lang="en-US" dirty="0">
                <a:latin typeface="Segoe UI Semibold"/>
                <a:cs typeface="Segoe UI Semibold"/>
              </a:rPr>
              <a:t> de </a:t>
            </a:r>
            <a:r>
              <a:rPr lang="en-US" dirty="0" err="1">
                <a:latin typeface="Segoe UI Semibold"/>
                <a:cs typeface="Segoe UI Semibold"/>
              </a:rPr>
              <a:t>máquina</a:t>
            </a:r>
          </a:p>
        </p:txBody>
      </p:sp>
      <p:graphicFrame>
        <p:nvGraphicFramePr>
          <p:cNvPr id="5" name="Table 4"/>
          <p:cNvGraphicFramePr>
            <a:graphicFrameLocks noGrp="1"/>
          </p:cNvGraphicFramePr>
          <p:nvPr>
            <p:extLst>
              <p:ext uri="{D42A27DB-BD31-4B8C-83A1-F6EECF244321}">
                <p14:modId xmlns:p14="http://schemas.microsoft.com/office/powerpoint/2010/main" val="1809884547"/>
              </p:ext>
            </p:extLst>
          </p:nvPr>
        </p:nvGraphicFramePr>
        <p:xfrm>
          <a:off x="877281" y="1593857"/>
          <a:ext cx="8126845" cy="1817490"/>
        </p:xfrm>
        <a:graphic>
          <a:graphicData uri="http://schemas.openxmlformats.org/drawingml/2006/table">
            <a:tbl>
              <a:tblPr firstRow="1" bandRow="1">
                <a:tableStyleId>{125E5076-3810-47DD-B79F-674D7AD40C01}</a:tableStyleId>
              </a:tblPr>
              <a:tblGrid>
                <a:gridCol w="1625369">
                  <a:extLst>
                    <a:ext uri="{9D8B030D-6E8A-4147-A177-3AD203B41FA5}">
                      <a16:colId xmlns:a16="http://schemas.microsoft.com/office/drawing/2014/main" val="20000"/>
                    </a:ext>
                  </a:extLst>
                </a:gridCol>
                <a:gridCol w="1625369">
                  <a:extLst>
                    <a:ext uri="{9D8B030D-6E8A-4147-A177-3AD203B41FA5}">
                      <a16:colId xmlns:a16="http://schemas.microsoft.com/office/drawing/2014/main" val="20001"/>
                    </a:ext>
                  </a:extLst>
                </a:gridCol>
                <a:gridCol w="1625369">
                  <a:extLst>
                    <a:ext uri="{9D8B030D-6E8A-4147-A177-3AD203B41FA5}">
                      <a16:colId xmlns:a16="http://schemas.microsoft.com/office/drawing/2014/main" val="20002"/>
                    </a:ext>
                  </a:extLst>
                </a:gridCol>
                <a:gridCol w="1625369">
                  <a:extLst>
                    <a:ext uri="{9D8B030D-6E8A-4147-A177-3AD203B41FA5}">
                      <a16:colId xmlns:a16="http://schemas.microsoft.com/office/drawing/2014/main" val="20003"/>
                    </a:ext>
                  </a:extLst>
                </a:gridCol>
                <a:gridCol w="1625369">
                  <a:extLst>
                    <a:ext uri="{9D8B030D-6E8A-4147-A177-3AD203B41FA5}">
                      <a16:colId xmlns:a16="http://schemas.microsoft.com/office/drawing/2014/main" val="20004"/>
                    </a:ext>
                  </a:extLst>
                </a:gridCol>
              </a:tblGrid>
              <a:tr h="363498">
                <a:tc>
                  <a:txBody>
                    <a:bodyPr/>
                    <a:lstStyle/>
                    <a:p>
                      <a:r>
                        <a:rPr lang="en-US" sz="1700" dirty="0" err="1"/>
                        <a:t>Idade</a:t>
                      </a:r>
                    </a:p>
                  </a:txBody>
                  <a:tcPr marL="89630" marR="89630" marT="44814" marB="44814"/>
                </a:tc>
                <a:tc>
                  <a:txBody>
                    <a:bodyPr/>
                    <a:lstStyle/>
                    <a:p>
                      <a:r>
                        <a:rPr lang="en-US" sz="1700" dirty="0"/>
                        <a:t>Renda </a:t>
                      </a:r>
                      <a:r>
                        <a:rPr lang="en-US" sz="1700" dirty="0" err="1"/>
                        <a:t>anual</a:t>
                      </a:r>
                    </a:p>
                  </a:txBody>
                  <a:tcPr marL="89630" marR="89630" marT="44814" marB="44814"/>
                </a:tc>
                <a:tc>
                  <a:txBody>
                    <a:bodyPr/>
                    <a:lstStyle/>
                    <a:p>
                      <a:r>
                        <a:rPr lang="en-US" sz="1700" dirty="0" err="1"/>
                        <a:t>Escolaridade</a:t>
                      </a:r>
                    </a:p>
                  </a:txBody>
                  <a:tcPr marL="89630" marR="89630" marT="44814" marB="44814"/>
                </a:tc>
                <a:tc>
                  <a:txBody>
                    <a:bodyPr/>
                    <a:lstStyle/>
                    <a:p>
                      <a:r>
                        <a:rPr lang="en-US" sz="1700" dirty="0" err="1"/>
                        <a:t>Sexo</a:t>
                      </a:r>
                    </a:p>
                  </a:txBody>
                  <a:tcPr marL="89630" marR="89630" marT="44814" marB="44814"/>
                </a:tc>
                <a:tc>
                  <a:txBody>
                    <a:bodyPr/>
                    <a:lstStyle/>
                    <a:p>
                      <a:r>
                        <a:rPr lang="en-US" sz="1700" dirty="0" err="1"/>
                        <a:t>Habitação</a:t>
                      </a:r>
                    </a:p>
                  </a:txBody>
                  <a:tcPr marL="89630" marR="89630" marT="44814" marB="44814"/>
                </a:tc>
                <a:extLst>
                  <a:ext uri="{0D108BD9-81ED-4DB2-BD59-A6C34878D82A}">
                    <a16:rowId xmlns:a16="http://schemas.microsoft.com/office/drawing/2014/main" val="10000"/>
                  </a:ext>
                </a:extLst>
              </a:tr>
              <a:tr h="363498">
                <a:tc>
                  <a:txBody>
                    <a:bodyPr/>
                    <a:lstStyle/>
                    <a:p>
                      <a:r>
                        <a:rPr lang="en-US" sz="1700" dirty="0"/>
                        <a:t>61</a:t>
                      </a:r>
                    </a:p>
                  </a:txBody>
                  <a:tcPr marL="89630" marR="89630" marT="44814" marB="44814"/>
                </a:tc>
                <a:tc>
                  <a:txBody>
                    <a:bodyPr/>
                    <a:lstStyle/>
                    <a:p>
                      <a:r>
                        <a:rPr lang="en-US" sz="1700" dirty="0"/>
                        <a:t>$65,000</a:t>
                      </a:r>
                    </a:p>
                  </a:txBody>
                  <a:tcPr marL="89630" marR="89630" marT="44814" marB="44814"/>
                </a:tc>
                <a:tc>
                  <a:txBody>
                    <a:bodyPr/>
                    <a:lstStyle/>
                    <a:p>
                      <a:r>
                        <a:rPr lang="en-US" sz="1700" dirty="0" err="1"/>
                        <a:t>Moderada</a:t>
                      </a:r>
                    </a:p>
                  </a:txBody>
                  <a:tcPr marL="89630" marR="89630" marT="44814" marB="44814"/>
                </a:tc>
                <a:tc>
                  <a:txBody>
                    <a:bodyPr/>
                    <a:lstStyle/>
                    <a:p>
                      <a:r>
                        <a:rPr lang="en-US" sz="1700" dirty="0"/>
                        <a:t>F</a:t>
                      </a:r>
                    </a:p>
                  </a:txBody>
                  <a:tcPr marL="89630" marR="89630" marT="44814" marB="44814"/>
                </a:tc>
                <a:tc>
                  <a:txBody>
                    <a:bodyPr/>
                    <a:lstStyle/>
                    <a:p>
                      <a:r>
                        <a:rPr lang="en-US" sz="1700" dirty="0" err="1"/>
                        <a:t>Própria</a:t>
                      </a:r>
                    </a:p>
                  </a:txBody>
                  <a:tcPr marL="89630" marR="89630" marT="44814" marB="44814"/>
                </a:tc>
                <a:extLst>
                  <a:ext uri="{0D108BD9-81ED-4DB2-BD59-A6C34878D82A}">
                    <a16:rowId xmlns:a16="http://schemas.microsoft.com/office/drawing/2014/main" val="10001"/>
                  </a:ext>
                </a:extLst>
              </a:tr>
              <a:tr h="363498">
                <a:tc>
                  <a:txBody>
                    <a:bodyPr/>
                    <a:lstStyle/>
                    <a:p>
                      <a:r>
                        <a:rPr lang="en-US" sz="1700" dirty="0"/>
                        <a:t>42</a:t>
                      </a:r>
                    </a:p>
                  </a:txBody>
                  <a:tcPr marL="89630" marR="89630" marT="44814" marB="44814"/>
                </a:tc>
                <a:tc>
                  <a:txBody>
                    <a:bodyPr/>
                    <a:lstStyle/>
                    <a:p>
                      <a:r>
                        <a:rPr lang="en-US" sz="1700" dirty="0"/>
                        <a:t>$72,000</a:t>
                      </a:r>
                    </a:p>
                  </a:txBody>
                  <a:tcPr marL="89630" marR="89630" marT="44814" marB="44814"/>
                </a:tc>
                <a:tc>
                  <a:txBody>
                    <a:bodyPr/>
                    <a:lstStyle/>
                    <a:p>
                      <a:r>
                        <a:rPr lang="en-US" sz="1700" dirty="0"/>
                        <a:t>Alta</a:t>
                      </a:r>
                    </a:p>
                  </a:txBody>
                  <a:tcPr marL="89630" marR="89630" marT="44814" marB="44814"/>
                </a:tc>
                <a:tc>
                  <a:txBody>
                    <a:bodyPr/>
                    <a:lstStyle/>
                    <a:p>
                      <a:r>
                        <a:rPr lang="en-US" sz="1700" dirty="0"/>
                        <a:t>F</a:t>
                      </a:r>
                    </a:p>
                  </a:txBody>
                  <a:tcPr marL="89630" marR="89630" marT="44814" marB="44814"/>
                </a:tc>
                <a:tc>
                  <a:txBody>
                    <a:bodyPr/>
                    <a:lstStyle/>
                    <a:p>
                      <a:r>
                        <a:rPr lang="en-US" sz="1700" dirty="0" err="1"/>
                        <a:t>Alugada</a:t>
                      </a:r>
                    </a:p>
                  </a:txBody>
                  <a:tcPr marL="89630" marR="89630" marT="44814" marB="44814"/>
                </a:tc>
                <a:extLst>
                  <a:ext uri="{0D108BD9-81ED-4DB2-BD59-A6C34878D82A}">
                    <a16:rowId xmlns:a16="http://schemas.microsoft.com/office/drawing/2014/main" val="10002"/>
                  </a:ext>
                </a:extLst>
              </a:tr>
              <a:tr h="363498">
                <a:tc>
                  <a:txBody>
                    <a:bodyPr/>
                    <a:lstStyle/>
                    <a:p>
                      <a:r>
                        <a:rPr lang="en-US" sz="1700" dirty="0"/>
                        <a:t>18</a:t>
                      </a:r>
                    </a:p>
                  </a:txBody>
                  <a:tcPr marL="89630" marR="89630" marT="44814" marB="44814"/>
                </a:tc>
                <a:tc>
                  <a:txBody>
                    <a:bodyPr/>
                    <a:lstStyle/>
                    <a:p>
                      <a:r>
                        <a:rPr lang="en-US" sz="1700" dirty="0"/>
                        <a:t>$25,000</a:t>
                      </a:r>
                    </a:p>
                  </a:txBody>
                  <a:tcPr marL="89630" marR="89630" marT="44814" marB="44814"/>
                </a:tc>
                <a:tc>
                  <a:txBody>
                    <a:bodyPr/>
                    <a:lstStyle/>
                    <a:p>
                      <a:r>
                        <a:rPr lang="en-US" sz="1700" dirty="0" err="1"/>
                        <a:t>Moderada</a:t>
                      </a:r>
                    </a:p>
                  </a:txBody>
                  <a:tcPr marL="89630" marR="89630" marT="44814" marB="44814"/>
                </a:tc>
                <a:tc>
                  <a:txBody>
                    <a:bodyPr/>
                    <a:lstStyle/>
                    <a:p>
                      <a:r>
                        <a:rPr lang="en-US" sz="1700" dirty="0"/>
                        <a:t>M</a:t>
                      </a:r>
                    </a:p>
                  </a:txBody>
                  <a:tcPr marL="89630" marR="89630" marT="44814" marB="44814"/>
                </a:tc>
                <a:tc>
                  <a:txBody>
                    <a:bodyPr/>
                    <a:lstStyle/>
                    <a:p>
                      <a:r>
                        <a:rPr lang="en-US" sz="1700" dirty="0" err="1"/>
                        <a:t>Outra</a:t>
                      </a:r>
                    </a:p>
                  </a:txBody>
                  <a:tcPr marL="89630" marR="89630" marT="44814" marB="44814"/>
                </a:tc>
                <a:extLst>
                  <a:ext uri="{0D108BD9-81ED-4DB2-BD59-A6C34878D82A}">
                    <a16:rowId xmlns:a16="http://schemas.microsoft.com/office/drawing/2014/main" val="10003"/>
                  </a:ext>
                </a:extLst>
              </a:tr>
              <a:tr h="363498">
                <a:tc>
                  <a:txBody>
                    <a:bodyPr/>
                    <a:lstStyle/>
                    <a:p>
                      <a:r>
                        <a:rPr lang="en-US" sz="1700" dirty="0"/>
                        <a:t>22</a:t>
                      </a:r>
                    </a:p>
                  </a:txBody>
                  <a:tcPr marL="89630" marR="89630" marT="44814" marB="44814"/>
                </a:tc>
                <a:tc>
                  <a:txBody>
                    <a:bodyPr/>
                    <a:lstStyle/>
                    <a:p>
                      <a:r>
                        <a:rPr lang="en-US" sz="1700" dirty="0"/>
                        <a:t>$36,000</a:t>
                      </a:r>
                    </a:p>
                  </a:txBody>
                  <a:tcPr marL="89630" marR="89630" marT="44814" marB="44814"/>
                </a:tc>
                <a:tc>
                  <a:txBody>
                    <a:bodyPr/>
                    <a:lstStyle/>
                    <a:p>
                      <a:r>
                        <a:rPr lang="en-US" sz="1700" dirty="0" err="1"/>
                        <a:t>Baixa</a:t>
                      </a:r>
                    </a:p>
                  </a:txBody>
                  <a:tcPr marL="89630" marR="89630" marT="44814" marB="44814"/>
                </a:tc>
                <a:tc>
                  <a:txBody>
                    <a:bodyPr/>
                    <a:lstStyle/>
                    <a:p>
                      <a:r>
                        <a:rPr lang="en-US" sz="1700" dirty="0"/>
                        <a:t>M</a:t>
                      </a:r>
                    </a:p>
                  </a:txBody>
                  <a:tcPr marL="89630" marR="89630" marT="44814" marB="44814"/>
                </a:tc>
                <a:tc>
                  <a:txBody>
                    <a:bodyPr/>
                    <a:lstStyle/>
                    <a:p>
                      <a:r>
                        <a:rPr lang="en-US" sz="1700" dirty="0" err="1"/>
                        <a:t>Alugada</a:t>
                      </a:r>
                    </a:p>
                  </a:txBody>
                  <a:tcPr marL="89630" marR="89630" marT="44814" marB="44814"/>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35224246"/>
              </p:ext>
            </p:extLst>
          </p:nvPr>
        </p:nvGraphicFramePr>
        <p:xfrm>
          <a:off x="877281" y="3993661"/>
          <a:ext cx="8126845" cy="363498"/>
        </p:xfrm>
        <a:graphic>
          <a:graphicData uri="http://schemas.openxmlformats.org/drawingml/2006/table">
            <a:tbl>
              <a:tblPr bandRow="1">
                <a:tableStyleId>{125E5076-3810-47DD-B79F-674D7AD40C01}</a:tableStyleId>
              </a:tblPr>
              <a:tblGrid>
                <a:gridCol w="1625369">
                  <a:extLst>
                    <a:ext uri="{9D8B030D-6E8A-4147-A177-3AD203B41FA5}">
                      <a16:colId xmlns:a16="http://schemas.microsoft.com/office/drawing/2014/main" val="20000"/>
                    </a:ext>
                  </a:extLst>
                </a:gridCol>
                <a:gridCol w="1625369">
                  <a:extLst>
                    <a:ext uri="{9D8B030D-6E8A-4147-A177-3AD203B41FA5}">
                      <a16:colId xmlns:a16="http://schemas.microsoft.com/office/drawing/2014/main" val="20001"/>
                    </a:ext>
                  </a:extLst>
                </a:gridCol>
                <a:gridCol w="1625369">
                  <a:extLst>
                    <a:ext uri="{9D8B030D-6E8A-4147-A177-3AD203B41FA5}">
                      <a16:colId xmlns:a16="http://schemas.microsoft.com/office/drawing/2014/main" val="20002"/>
                    </a:ext>
                  </a:extLst>
                </a:gridCol>
                <a:gridCol w="1625369">
                  <a:extLst>
                    <a:ext uri="{9D8B030D-6E8A-4147-A177-3AD203B41FA5}">
                      <a16:colId xmlns:a16="http://schemas.microsoft.com/office/drawing/2014/main" val="20003"/>
                    </a:ext>
                  </a:extLst>
                </a:gridCol>
                <a:gridCol w="1625369">
                  <a:extLst>
                    <a:ext uri="{9D8B030D-6E8A-4147-A177-3AD203B41FA5}">
                      <a16:colId xmlns:a16="http://schemas.microsoft.com/office/drawing/2014/main" val="20004"/>
                    </a:ext>
                  </a:extLst>
                </a:gridCol>
              </a:tblGrid>
              <a:tr h="363498">
                <a:tc>
                  <a:txBody>
                    <a:bodyPr/>
                    <a:lstStyle/>
                    <a:p>
                      <a:r>
                        <a:rPr lang="en-US" sz="1700" dirty="0"/>
                        <a:t>31</a:t>
                      </a:r>
                    </a:p>
                  </a:txBody>
                  <a:tcPr marL="89630" marR="89630" marT="44814" marB="44814"/>
                </a:tc>
                <a:tc>
                  <a:txBody>
                    <a:bodyPr/>
                    <a:lstStyle/>
                    <a:p>
                      <a:r>
                        <a:rPr lang="en-US" sz="1700" dirty="0"/>
                        <a:t>$52,000</a:t>
                      </a:r>
                    </a:p>
                  </a:txBody>
                  <a:tcPr marL="89630" marR="89630" marT="44814" marB="44814"/>
                </a:tc>
                <a:tc>
                  <a:txBody>
                    <a:bodyPr/>
                    <a:lstStyle/>
                    <a:p>
                      <a:r>
                        <a:rPr lang="en-US" sz="1700" dirty="0"/>
                        <a:t>High</a:t>
                      </a:r>
                    </a:p>
                  </a:txBody>
                  <a:tcPr marL="89630" marR="89630" marT="44814" marB="44814"/>
                </a:tc>
                <a:tc>
                  <a:txBody>
                    <a:bodyPr/>
                    <a:lstStyle/>
                    <a:p>
                      <a:r>
                        <a:rPr lang="en-US" sz="1700" dirty="0"/>
                        <a:t>M</a:t>
                      </a:r>
                    </a:p>
                  </a:txBody>
                  <a:tcPr marL="89630" marR="89630" marT="44814" marB="44814"/>
                </a:tc>
                <a:tc>
                  <a:txBody>
                    <a:bodyPr/>
                    <a:lstStyle/>
                    <a:p>
                      <a:pPr algn="ctr"/>
                      <a:r>
                        <a:rPr lang="en-US" sz="1700" dirty="0"/>
                        <a:t>?</a:t>
                      </a:r>
                    </a:p>
                  </a:txBody>
                  <a:tcPr marL="89630" marR="89630" marT="44814" marB="44814"/>
                </a:tc>
                <a:extLst>
                  <a:ext uri="{0D108BD9-81ED-4DB2-BD59-A6C34878D82A}">
                    <a16:rowId xmlns:a16="http://schemas.microsoft.com/office/drawing/2014/main" val="10000"/>
                  </a:ext>
                </a:extLst>
              </a:tr>
            </a:tbl>
          </a:graphicData>
        </a:graphic>
      </p:graphicFrame>
      <p:grpSp>
        <p:nvGrpSpPr>
          <p:cNvPr id="13" name="Group 12"/>
          <p:cNvGrpSpPr/>
          <p:nvPr/>
        </p:nvGrpSpPr>
        <p:grpSpPr>
          <a:xfrm>
            <a:off x="9203308" y="1607424"/>
            <a:ext cx="2610439" cy="1817492"/>
            <a:chOff x="9557909" y="1638895"/>
            <a:chExt cx="2663161" cy="1854200"/>
          </a:xfrm>
        </p:grpSpPr>
        <p:sp>
          <p:nvSpPr>
            <p:cNvPr id="7" name="Right Brace 6"/>
            <p:cNvSpPr/>
            <p:nvPr/>
          </p:nvSpPr>
          <p:spPr>
            <a:xfrm>
              <a:off x="9557909" y="1638895"/>
              <a:ext cx="288032" cy="1854200"/>
            </a:xfrm>
            <a:prstGeom prst="rightBrac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8" name="TextBox 7"/>
            <p:cNvSpPr txBox="1"/>
            <p:nvPr/>
          </p:nvSpPr>
          <p:spPr>
            <a:xfrm>
              <a:off x="9818637" y="2279763"/>
              <a:ext cx="2402433" cy="521539"/>
            </a:xfrm>
            <a:prstGeom prst="rect">
              <a:avLst/>
            </a:prstGeom>
            <a:noFill/>
          </p:spPr>
          <p:txBody>
            <a:bodyPr wrap="none" lIns="179259" tIns="143407" rIns="179259" bIns="143407" rtlCol="0" anchor="t">
              <a:spAutoFit/>
            </a:bodyPr>
            <a:lstStyle/>
            <a:p>
              <a:pPr defTabSz="914367">
                <a:lnSpc>
                  <a:spcPct val="90000"/>
                </a:lnSpc>
                <a:spcAft>
                  <a:spcPts val="588"/>
                </a:spcAft>
                <a:defRPr/>
              </a:pPr>
              <a:r>
                <a:rPr lang="en-US" sz="1600" dirty="0">
                  <a:gradFill>
                    <a:gsLst>
                      <a:gs pos="2917">
                        <a:srgbClr val="505050"/>
                      </a:gs>
                      <a:gs pos="30000">
                        <a:srgbClr val="505050"/>
                      </a:gs>
                    </a:gsLst>
                    <a:lin ang="5400000" scaled="0"/>
                  </a:gradFill>
                  <a:latin typeface="Segoe UI Semilight"/>
                </a:rPr>
                <a:t>Dados de </a:t>
              </a:r>
              <a:r>
                <a:rPr lang="en-US" sz="1600" dirty="0" err="1">
                  <a:gradFill>
                    <a:gsLst>
                      <a:gs pos="2917">
                        <a:srgbClr val="505050"/>
                      </a:gs>
                      <a:gs pos="30000">
                        <a:srgbClr val="505050"/>
                      </a:gs>
                    </a:gsLst>
                    <a:lin ang="5400000" scaled="0"/>
                  </a:gradFill>
                  <a:latin typeface="Segoe UI Semilight"/>
                </a:rPr>
                <a:t>Treinamento</a:t>
              </a:r>
              <a:endParaRPr lang="pt-BR" dirty="0" err="1">
                <a:ea typeface="+mn-ea"/>
                <a:cs typeface="+mn-cs"/>
              </a:endParaRPr>
            </a:p>
          </p:txBody>
        </p:sp>
      </p:grpSp>
      <p:sp>
        <p:nvSpPr>
          <p:cNvPr id="9" name="Right Brace 8"/>
          <p:cNvSpPr/>
          <p:nvPr/>
        </p:nvSpPr>
        <p:spPr>
          <a:xfrm rot="5400000">
            <a:off x="3982908" y="1551515"/>
            <a:ext cx="282330" cy="6493587"/>
          </a:xfrm>
          <a:prstGeom prst="rightBrac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 name="Right Brace 9"/>
          <p:cNvSpPr/>
          <p:nvPr/>
        </p:nvSpPr>
        <p:spPr>
          <a:xfrm rot="5400000">
            <a:off x="8081624" y="4016968"/>
            <a:ext cx="282330" cy="1562680"/>
          </a:xfrm>
          <a:prstGeom prst="rightBrac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1" name="TextBox 10"/>
          <p:cNvSpPr txBox="1"/>
          <p:nvPr/>
        </p:nvSpPr>
        <p:spPr>
          <a:xfrm>
            <a:off x="2981303" y="4939474"/>
            <a:ext cx="2285558" cy="1108301"/>
          </a:xfrm>
          <a:prstGeom prst="rect">
            <a:avLst/>
          </a:prstGeom>
          <a:noFill/>
        </p:spPr>
        <p:txBody>
          <a:bodyPr wrap="none" lIns="179259" tIns="143407" rIns="179259" bIns="143407" rtlCol="0" anchor="t">
            <a:spAutoFit/>
          </a:bodyPr>
          <a:lstStyle/>
          <a:p>
            <a:pPr algn="ctr" defTabSz="914367">
              <a:lnSpc>
                <a:spcPct val="90000"/>
              </a:lnSpc>
              <a:spcAft>
                <a:spcPts val="588"/>
              </a:spcAft>
              <a:defRPr/>
            </a:pPr>
            <a:r>
              <a:rPr lang="en-US" sz="1600" dirty="0">
                <a:gradFill>
                  <a:gsLst>
                    <a:gs pos="2917">
                      <a:srgbClr val="505050"/>
                    </a:gs>
                    <a:gs pos="30000">
                      <a:srgbClr val="505050"/>
                    </a:gs>
                  </a:gsLst>
                  <a:lin ang="5400000" scaled="0"/>
                </a:gradFill>
                <a:latin typeface="Segoe UI Semilight"/>
              </a:rPr>
              <a:t>O que </a:t>
            </a:r>
            <a:r>
              <a:rPr lang="en-US" sz="1600" dirty="0" err="1">
                <a:gradFill>
                  <a:gsLst>
                    <a:gs pos="2917">
                      <a:srgbClr val="505050"/>
                    </a:gs>
                    <a:gs pos="30000">
                      <a:srgbClr val="505050"/>
                    </a:gs>
                  </a:gsLst>
                  <a:lin ang="5400000" scaled="0"/>
                </a:gradFill>
                <a:latin typeface="Segoe UI Semilight"/>
              </a:rPr>
              <a:t>conhecemos</a:t>
            </a:r>
            <a:endParaRPr lang="en-US" sz="16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Semilight"/>
              <a:cs typeface="Segoe UI Semilight"/>
            </a:endParaRPr>
          </a:p>
          <a:p>
            <a:pPr algn="ctr" defTabSz="914367">
              <a:lnSpc>
                <a:spcPct val="90000"/>
              </a:lnSpc>
              <a:spcAft>
                <a:spcPts val="588"/>
              </a:spcAft>
              <a:defRPr/>
            </a:pPr>
            <a:r>
              <a:rPr lang="en-US" sz="1600" dirty="0">
                <a:gradFill>
                  <a:gsLst>
                    <a:gs pos="2917">
                      <a:srgbClr val="505050"/>
                    </a:gs>
                    <a:gs pos="30000">
                      <a:srgbClr val="505050"/>
                    </a:gs>
                  </a:gsLst>
                  <a:lin ang="5400000" scaled="0"/>
                </a:gradFill>
                <a:latin typeface="Segoe UI Semilight"/>
                <a:cs typeface="Segoe UI Semilight"/>
              </a:rPr>
              <a:t>"</a:t>
            </a:r>
            <a:r>
              <a:rPr lang="en-US" sz="1600" dirty="0" err="1">
                <a:gradFill>
                  <a:gsLst>
                    <a:gs pos="2917">
                      <a:srgbClr val="505050"/>
                    </a:gs>
                    <a:gs pos="30000">
                      <a:srgbClr val="505050"/>
                    </a:gs>
                  </a:gsLst>
                  <a:lin ang="5400000" scaled="0"/>
                </a:gradFill>
                <a:latin typeface="Segoe UI Semilight"/>
                <a:cs typeface="Segoe UI Semilight"/>
              </a:rPr>
              <a:t>traços</a:t>
            </a:r>
            <a:r>
              <a:rPr lang="en-US" sz="1600" dirty="0">
                <a:gradFill>
                  <a:gsLst>
                    <a:gs pos="2917">
                      <a:srgbClr val="505050"/>
                    </a:gs>
                    <a:gs pos="30000">
                      <a:srgbClr val="505050"/>
                    </a:gs>
                  </a:gsLst>
                  <a:lin ang="5400000" scaled="0"/>
                </a:gradFill>
                <a:latin typeface="Segoe UI Semilight"/>
                <a:cs typeface="Segoe UI Semilight"/>
              </a:rPr>
              <a:t>", "</a:t>
            </a:r>
            <a:r>
              <a:rPr lang="en-US" sz="1600" dirty="0" err="1">
                <a:gradFill>
                  <a:gsLst>
                    <a:gs pos="2917">
                      <a:srgbClr val="505050"/>
                    </a:gs>
                    <a:gs pos="30000">
                      <a:srgbClr val="505050"/>
                    </a:gs>
                  </a:gsLst>
                  <a:lin ang="5400000" scaled="0"/>
                </a:gradFill>
                <a:latin typeface="Segoe UI Semilight"/>
                <a:cs typeface="Segoe UI Semilight"/>
              </a:rPr>
              <a:t>atributos</a:t>
            </a:r>
            <a:r>
              <a:rPr lang="en-US" sz="1600" dirty="0">
                <a:gradFill>
                  <a:gsLst>
                    <a:gs pos="2917">
                      <a:srgbClr val="505050"/>
                    </a:gs>
                    <a:gs pos="30000">
                      <a:srgbClr val="505050"/>
                    </a:gs>
                  </a:gsLst>
                  <a:lin ang="5400000" scaled="0"/>
                </a:gradFill>
                <a:latin typeface="Segoe UI Semilight"/>
                <a:cs typeface="Segoe UI Semilight"/>
              </a:rPr>
              <a:t>"</a:t>
            </a:r>
            <a:endParaRPr lang="en-US" sz="1600" dirty="0">
              <a:gradFill>
                <a:gsLst>
                  <a:gs pos="2917">
                    <a:srgbClr val="505050"/>
                  </a:gs>
                  <a:gs pos="30000">
                    <a:srgbClr val="505050"/>
                  </a:gs>
                </a:gsLst>
                <a:lin ang="5400000" scaled="0"/>
              </a:gradFill>
              <a:latin typeface="Segoe UI Semilight"/>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t>
            </a:r>
            <a:r>
              <a:rPr kumimoji="0" lang="en-US" sz="1600" b="0"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features</a:t>
            </a: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 “</a:t>
            </a:r>
            <a:r>
              <a:rPr kumimoji="0" lang="en-US" sz="1600" b="0" i="1"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attributes</a:t>
            </a: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t>
            </a:r>
            <a:endParaRPr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cs typeface="Segoe UI Semilight"/>
            </a:endParaRPr>
          </a:p>
        </p:txBody>
      </p:sp>
      <p:sp>
        <p:nvSpPr>
          <p:cNvPr id="12" name="TextBox 11"/>
          <p:cNvSpPr txBox="1"/>
          <p:nvPr/>
        </p:nvSpPr>
        <p:spPr>
          <a:xfrm>
            <a:off x="7238749" y="4939473"/>
            <a:ext cx="1797219" cy="1108301"/>
          </a:xfrm>
          <a:prstGeom prst="rect">
            <a:avLst/>
          </a:prstGeom>
          <a:noFill/>
        </p:spPr>
        <p:txBody>
          <a:bodyPr wrap="none" lIns="179259" tIns="143407" rIns="179259" bIns="143407" rtlCol="0" anchor="t">
            <a:spAutoFit/>
          </a:bodyPr>
          <a:lstStyle/>
          <a:p>
            <a:pPr algn="ctr" defTabSz="914367">
              <a:lnSpc>
                <a:spcPct val="90000"/>
              </a:lnSpc>
              <a:spcBef>
                <a:spcPts val="1175"/>
              </a:spcBef>
              <a:spcAft>
                <a:spcPts val="588"/>
              </a:spcAft>
              <a:defRPr/>
            </a:pPr>
            <a:r>
              <a:rPr lang="en-US" sz="1600" dirty="0" err="1">
                <a:solidFill>
                  <a:srgbClr val="505050"/>
                </a:solidFill>
                <a:latin typeface="Segoe UI Semilight"/>
                <a:ea typeface="+mn-lt"/>
                <a:cs typeface="Segoe UI Semilight"/>
              </a:rPr>
              <a:t>Coisa</a:t>
            </a:r>
            <a:r>
              <a:rPr lang="en-US" sz="1600" dirty="0">
                <a:solidFill>
                  <a:srgbClr val="505050"/>
                </a:solidFill>
                <a:latin typeface="Segoe UI Semilight"/>
                <a:ea typeface="+mn-lt"/>
                <a:cs typeface="Segoe UI Semilight"/>
              </a:rPr>
              <a:t> a </a:t>
            </a:r>
            <a:r>
              <a:rPr lang="en-US" sz="1600" dirty="0" err="1">
                <a:solidFill>
                  <a:srgbClr val="505050"/>
                </a:solidFill>
                <a:latin typeface="Segoe UI Semilight"/>
                <a:ea typeface="+mn-lt"/>
                <a:cs typeface="Segoe UI Semilight"/>
              </a:rPr>
              <a:t>prever</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a:t>
            </a:r>
            <a:r>
              <a:rPr lang="en-US" sz="1600" dirty="0" err="1">
                <a:gradFill>
                  <a:gsLst>
                    <a:gs pos="2917">
                      <a:srgbClr val="505050"/>
                    </a:gs>
                    <a:gs pos="30000">
                      <a:srgbClr val="505050"/>
                    </a:gs>
                  </a:gsLst>
                  <a:lin ang="5400000" scaled="0"/>
                </a:gradFill>
                <a:latin typeface="Segoe UI Semilight"/>
              </a:rPr>
              <a:t>classe</a:t>
            </a: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Semilight"/>
                <a:ea typeface="+mn-ea"/>
                <a:cs typeface="+mn-cs"/>
              </a:rPr>
              <a:t>”, “</a:t>
            </a:r>
            <a:r>
              <a:rPr lang="en-US" sz="1600" dirty="0" err="1">
                <a:gradFill>
                  <a:gsLst>
                    <a:gs pos="2917">
                      <a:srgbClr val="505050"/>
                    </a:gs>
                    <a:gs pos="30000">
                      <a:srgbClr val="505050"/>
                    </a:gs>
                  </a:gsLst>
                  <a:lin ang="5400000" scaled="0"/>
                </a:gradFill>
                <a:latin typeface="Segoe UI Semilight"/>
              </a:rPr>
              <a:t>rótulo</a:t>
            </a:r>
            <a:r>
              <a:rPr lang="en-US" sz="1600" dirty="0">
                <a:gradFill>
                  <a:gsLst>
                    <a:gs pos="2917">
                      <a:srgbClr val="505050"/>
                    </a:gs>
                    <a:gs pos="30000">
                      <a:srgbClr val="505050"/>
                    </a:gs>
                  </a:gsLst>
                  <a:lin ang="5400000" scaled="0"/>
                </a:gradFill>
                <a:latin typeface="Segoe UI Semilight"/>
              </a:rPr>
              <a:t>”,</a:t>
            </a:r>
            <a:endParaRPr lang="en-US" sz="1600" dirty="0">
              <a:gradFill>
                <a:gsLst>
                  <a:gs pos="2917">
                    <a:srgbClr val="505050"/>
                  </a:gs>
                  <a:gs pos="30000">
                    <a:srgbClr val="505050"/>
                  </a:gs>
                </a:gsLst>
                <a:lin ang="5400000" scaled="0"/>
              </a:gradFill>
              <a:latin typeface="Segoe UI Semilight"/>
              <a:cs typeface="Segoe UI Semilight"/>
            </a:endParaRPr>
          </a:p>
          <a:p>
            <a:pPr algn="ctr" defTabSz="914367">
              <a:lnSpc>
                <a:spcPct val="90000"/>
              </a:lnSpc>
              <a:spcAft>
                <a:spcPts val="588"/>
              </a:spcAft>
              <a:defRPr/>
            </a:pPr>
            <a:r>
              <a:rPr lang="en-US" sz="1600" dirty="0">
                <a:gradFill>
                  <a:gsLst>
                    <a:gs pos="2917">
                      <a:srgbClr val="505050"/>
                    </a:gs>
                    <a:gs pos="30000">
                      <a:srgbClr val="505050"/>
                    </a:gs>
                  </a:gsLst>
                  <a:lin ang="5400000" scaled="0"/>
                </a:gradFill>
                <a:latin typeface="Segoe UI Semilight"/>
                <a:cs typeface="Segoe UI Semilight"/>
              </a:rPr>
              <a:t>"</a:t>
            </a:r>
            <a:r>
              <a:rPr lang="en-US" sz="1600" i="1" dirty="0">
                <a:gradFill>
                  <a:gsLst>
                    <a:gs pos="2917">
                      <a:srgbClr val="505050"/>
                    </a:gs>
                    <a:gs pos="30000">
                      <a:srgbClr val="505050"/>
                    </a:gs>
                  </a:gsLst>
                  <a:lin ang="5400000" scaled="0"/>
                </a:gradFill>
                <a:latin typeface="Segoe UI Semilight"/>
                <a:cs typeface="Segoe UI Semilight"/>
              </a:rPr>
              <a:t>class</a:t>
            </a:r>
            <a:r>
              <a:rPr lang="en-US" sz="1600" dirty="0">
                <a:gradFill>
                  <a:gsLst>
                    <a:gs pos="2917">
                      <a:srgbClr val="505050"/>
                    </a:gs>
                    <a:gs pos="30000">
                      <a:srgbClr val="505050"/>
                    </a:gs>
                  </a:gsLst>
                  <a:lin ang="5400000" scaled="0"/>
                </a:gradFill>
                <a:latin typeface="Segoe UI Semilight"/>
                <a:cs typeface="Segoe UI Semilight"/>
              </a:rPr>
              <a:t>", "</a:t>
            </a:r>
            <a:r>
              <a:rPr lang="en-US" sz="1600" i="1" dirty="0">
                <a:gradFill>
                  <a:gsLst>
                    <a:gs pos="2917">
                      <a:srgbClr val="505050"/>
                    </a:gs>
                    <a:gs pos="30000">
                      <a:srgbClr val="505050"/>
                    </a:gs>
                  </a:gsLst>
                  <a:lin ang="5400000" scaled="0"/>
                </a:gradFill>
                <a:latin typeface="Segoe UI Semilight"/>
                <a:cs typeface="Segoe UI Semilight"/>
              </a:rPr>
              <a:t>label</a:t>
            </a:r>
            <a:r>
              <a:rPr lang="en-US" sz="1600" dirty="0">
                <a:gradFill>
                  <a:gsLst>
                    <a:gs pos="2917">
                      <a:srgbClr val="505050"/>
                    </a:gs>
                    <a:gs pos="30000">
                      <a:srgbClr val="505050"/>
                    </a:gs>
                  </a:gsLst>
                  <a:lin ang="5400000" scaled="0"/>
                </a:gradFill>
                <a:latin typeface="Segoe UI Semilight"/>
                <a:cs typeface="Segoe UI Semilight"/>
              </a:rPr>
              <a:t>"</a:t>
            </a:r>
          </a:p>
        </p:txBody>
      </p:sp>
    </p:spTree>
    <p:custDataLst>
      <p:tags r:id="rId1"/>
    </p:custDataLst>
    <p:extLst>
      <p:ext uri="{BB962C8B-B14F-4D97-AF65-F5344CB8AC3E}">
        <p14:creationId xmlns:p14="http://schemas.microsoft.com/office/powerpoint/2010/main" val="173634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692497"/>
          </a:xfrm>
        </p:spPr>
        <p:txBody>
          <a:bodyPr/>
          <a:lstStyle/>
          <a:p>
            <a:r>
              <a:rPr lang="en-US" dirty="0">
                <a:latin typeface="Segoe UI Semibold"/>
                <a:cs typeface="Segoe UI Semibold"/>
              </a:rPr>
              <a:t>Como </a:t>
            </a:r>
            <a:r>
              <a:rPr lang="en-US" dirty="0" err="1">
                <a:latin typeface="Segoe UI Semibold"/>
                <a:cs typeface="Segoe UI Semibold"/>
              </a:rPr>
              <a:t>criar</a:t>
            </a:r>
            <a:r>
              <a:rPr lang="en-US" dirty="0">
                <a:latin typeface="Segoe UI Semibold"/>
                <a:cs typeface="Segoe UI Semibold"/>
              </a:rPr>
              <a:t> um </a:t>
            </a:r>
            <a:r>
              <a:rPr lang="en-US" dirty="0" err="1">
                <a:latin typeface="Segoe UI Semibold"/>
                <a:cs typeface="Segoe UI Semibold"/>
              </a:rPr>
              <a:t>modelo</a:t>
            </a:r>
            <a:r>
              <a:rPr lang="en-US" dirty="0">
                <a:latin typeface="Segoe UI Semibold"/>
                <a:cs typeface="Segoe UI Semibold"/>
              </a:rPr>
              <a:t> </a:t>
            </a:r>
            <a:r>
              <a:rPr lang="en-US" dirty="0" err="1">
                <a:latin typeface="Segoe UI Semibold"/>
                <a:cs typeface="Segoe UI Semibold"/>
              </a:rPr>
              <a:t>preditivo</a:t>
            </a:r>
            <a:r>
              <a:rPr lang="en-US" dirty="0">
                <a:latin typeface="Segoe UI Semibold"/>
                <a:cs typeface="Segoe UI Semibold"/>
              </a:rPr>
              <a:t> de ML</a:t>
            </a:r>
          </a:p>
        </p:txBody>
      </p:sp>
      <p:grpSp>
        <p:nvGrpSpPr>
          <p:cNvPr id="33" name="Group 32">
            <a:extLst>
              <a:ext uri="{FF2B5EF4-FFF2-40B4-BE49-F238E27FC236}">
                <a16:creationId xmlns:a16="http://schemas.microsoft.com/office/drawing/2014/main" id="{3CB49175-8D4E-9C44-A8C9-311B7996B438}"/>
              </a:ext>
            </a:extLst>
          </p:cNvPr>
          <p:cNvGrpSpPr/>
          <p:nvPr/>
        </p:nvGrpSpPr>
        <p:grpSpPr>
          <a:xfrm>
            <a:off x="5413594" y="1315757"/>
            <a:ext cx="11651870" cy="5377786"/>
            <a:chOff x="4106161" y="1169579"/>
            <a:chExt cx="11653523" cy="5378549"/>
          </a:xfrm>
        </p:grpSpPr>
        <p:grpSp>
          <p:nvGrpSpPr>
            <p:cNvPr id="25" name="Group 24"/>
            <p:cNvGrpSpPr/>
            <p:nvPr/>
          </p:nvGrpSpPr>
          <p:grpSpPr>
            <a:xfrm>
              <a:off x="4106161" y="3858854"/>
              <a:ext cx="11653523" cy="1299816"/>
              <a:chOff x="955773" y="3947984"/>
              <a:chExt cx="11887200" cy="1325880"/>
            </a:xfrm>
          </p:grpSpPr>
          <p:sp>
            <p:nvSpPr>
              <p:cNvPr id="8" name="Rectangle 7"/>
              <p:cNvSpPr/>
              <p:nvPr/>
            </p:nvSpPr>
            <p:spPr bwMode="auto">
              <a:xfrm>
                <a:off x="955773" y="39479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 name="Text Placeholder 4"/>
              <p:cNvSpPr txBox="1">
                <a:spLocks/>
              </p:cNvSpPr>
              <p:nvPr/>
            </p:nvSpPr>
            <p:spPr>
              <a:xfrm>
                <a:off x="2362542" y="3947984"/>
                <a:ext cx="10480431" cy="1325880"/>
              </a:xfrm>
              <a:prstGeom prst="rect">
                <a:avLst/>
              </a:prstGeom>
            </p:spPr>
            <p:txBody>
              <a:bodyPr wrap="none" lIns="179259" tIns="143407" rIns="179259" bIns="143407"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lang="en-US" sz="3100" spc="-69" dirty="0">
                    <a:gradFill>
                      <a:gsLst>
                        <a:gs pos="5417">
                          <a:srgbClr val="505050"/>
                        </a:gs>
                        <a:gs pos="28000">
                          <a:srgbClr val="505050"/>
                        </a:gs>
                      </a:gsLst>
                      <a:lin ang="5400000" scaled="0"/>
                    </a:gradFill>
                    <a:latin typeface="Segoe UI"/>
                    <a:ea typeface="Segoe UI" panose="020B0502040204020203" pitchFamily="34" charset="0"/>
                    <a:cs typeface="Segoe UI"/>
                  </a:rPr>
                  <a:t>Teste</a:t>
                </a:r>
                <a:endParaRPr kumimoji="0" lang="en-US" sz="3136" u="none" strike="noStrike" kern="1200" cap="none" spc="-69" normalizeH="0" baseline="0" noProof="0" dirty="0">
                  <a:ln>
                    <a:noFill/>
                  </a:ln>
                  <a:gradFill>
                    <a:gsLst>
                      <a:gs pos="5417">
                        <a:srgbClr val="505050"/>
                      </a:gs>
                      <a:gs pos="28000">
                        <a:srgbClr val="505050"/>
                      </a:gs>
                    </a:gsLst>
                    <a:lin ang="5400000" scaled="0"/>
                  </a:gradFill>
                  <a:effectLst/>
                  <a:uLnTx/>
                  <a:uFillTx/>
                  <a:latin typeface="Segoe UI"/>
                  <a:ea typeface="Segoe UI" panose="020B0502040204020203" pitchFamily="34" charset="0"/>
                  <a:cs typeface="Segoe UI" panose="020B0502040204020203" pitchFamily="34" charset="0"/>
                </a:endParaRPr>
              </a:p>
              <a:p>
                <a:pPr defTabSz="896350">
                  <a:lnSpc>
                    <a:spcPct val="100000"/>
                  </a:lnSpc>
                  <a:spcBef>
                    <a:spcPts val="0"/>
                  </a:spcBef>
                  <a:buSzTx/>
                  <a:defRPr/>
                </a:pP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Use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seus</a:t>
                </a: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 dados de teste para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validar</a:t>
                </a: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 o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modelo</a:t>
                </a:r>
                <a:endParaRPr lang="en-US" sz="1950" u="none" strike="noStrike" kern="1200" cap="none" spc="0" normalizeH="0" baseline="0" noProof="0" dirty="0" err="1">
                  <a:ln>
                    <a:noFill/>
                  </a:ln>
                  <a:gradFill>
                    <a:gsLst>
                      <a:gs pos="5417">
                        <a:srgbClr val="505050"/>
                      </a:gs>
                      <a:gs pos="28000">
                        <a:srgbClr val="505050"/>
                      </a:gs>
                    </a:gsLst>
                    <a:lin ang="5400000" scaled="0"/>
                  </a:gradFill>
                  <a:effectLst/>
                  <a:uLnTx/>
                  <a:uFillTx/>
                  <a:latin typeface="Segoe UI"/>
                  <a:ea typeface="Segoe UI" panose="020B0502040204020203" pitchFamily="34" charset="0"/>
                  <a:cs typeface="Segoe UI"/>
                </a:endParaRPr>
              </a:p>
            </p:txBody>
          </p:sp>
          <p:sp>
            <p:nvSpPr>
              <p:cNvPr id="19"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422219" y="4283585"/>
                <a:ext cx="475538" cy="654678"/>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6" name="Group 25"/>
            <p:cNvGrpSpPr/>
            <p:nvPr/>
          </p:nvGrpSpPr>
          <p:grpSpPr>
            <a:xfrm>
              <a:off x="4106161" y="5203491"/>
              <a:ext cx="11653523" cy="1344637"/>
              <a:chOff x="955773" y="5319584"/>
              <a:chExt cx="11887200" cy="1371600"/>
            </a:xfrm>
          </p:grpSpPr>
          <p:sp>
            <p:nvSpPr>
              <p:cNvPr id="10" name="Rectangle 9"/>
              <p:cNvSpPr/>
              <p:nvPr/>
            </p:nvSpPr>
            <p:spPr bwMode="auto">
              <a:xfrm>
                <a:off x="955773" y="5319584"/>
                <a:ext cx="1408431"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 name="Text Placeholder 4"/>
              <p:cNvSpPr txBox="1">
                <a:spLocks/>
              </p:cNvSpPr>
              <p:nvPr/>
            </p:nvSpPr>
            <p:spPr>
              <a:xfrm>
                <a:off x="2362542" y="5319584"/>
                <a:ext cx="10480431" cy="1371600"/>
              </a:xfrm>
              <a:prstGeom prst="rect">
                <a:avLst/>
              </a:prstGeom>
            </p:spPr>
            <p:txBody>
              <a:bodyPr wrap="none" lIns="179259" tIns="143407" rIns="179259" bIns="143407"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lang="en-US" sz="3100" spc="-69" dirty="0" err="1">
                    <a:gradFill>
                      <a:gsLst>
                        <a:gs pos="5417">
                          <a:srgbClr val="505050"/>
                        </a:gs>
                        <a:gs pos="28000">
                          <a:srgbClr val="505050"/>
                        </a:gs>
                      </a:gsLst>
                      <a:lin ang="5400000" scaled="0"/>
                    </a:gradFill>
                    <a:latin typeface="Segoe UI"/>
                    <a:ea typeface="Segoe UI" panose="020B0502040204020203" pitchFamily="34" charset="0"/>
                    <a:cs typeface="Segoe UI"/>
                  </a:rPr>
                  <a:t>Predição</a:t>
                </a:r>
                <a:endParaRPr kumimoji="0" lang="en-US" sz="3136" u="none" strike="noStrike" kern="1200" cap="none" spc="-69" normalizeH="0" baseline="0" noProof="0" dirty="0" err="1">
                  <a:ln>
                    <a:noFill/>
                  </a:ln>
                  <a:gradFill>
                    <a:gsLst>
                      <a:gs pos="5417">
                        <a:srgbClr val="505050"/>
                      </a:gs>
                      <a:gs pos="28000">
                        <a:srgbClr val="505050"/>
                      </a:gs>
                    </a:gsLst>
                    <a:lin ang="5400000" scaled="0"/>
                  </a:gradFill>
                  <a:effectLst/>
                  <a:uLnTx/>
                  <a:uFillTx/>
                  <a:latin typeface="Segoe UI"/>
                  <a:ea typeface="Segoe UI" panose="020B0502040204020203" pitchFamily="34" charset="0"/>
                  <a:cs typeface="Segoe UI" panose="020B0502040204020203" pitchFamily="34" charset="0"/>
                </a:endParaRPr>
              </a:p>
              <a:p>
                <a:pPr defTabSz="896350">
                  <a:lnSpc>
                    <a:spcPct val="100000"/>
                  </a:lnSpc>
                  <a:spcBef>
                    <a:spcPts val="0"/>
                  </a:spcBef>
                  <a:buSzTx/>
                  <a:defRPr/>
                </a:pP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Se o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modelo</a:t>
                </a: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 é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bom</a:t>
                </a: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 o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suficiente</a:t>
                </a: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 use-o!</a:t>
                </a:r>
                <a:endParaRPr lang="en-US" sz="195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Segoe UI" panose="020B0502040204020203" pitchFamily="34" charset="0"/>
                  <a:cs typeface="Segoe UI"/>
                </a:endParaRPr>
              </a:p>
            </p:txBody>
          </p:sp>
          <p:sp>
            <p:nvSpPr>
              <p:cNvPr id="2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1425379" y="5729510"/>
                <a:ext cx="472378" cy="487797"/>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3" name="Group 22"/>
            <p:cNvGrpSpPr/>
            <p:nvPr/>
          </p:nvGrpSpPr>
          <p:grpSpPr>
            <a:xfrm>
              <a:off x="4106161" y="1169579"/>
              <a:ext cx="11653523" cy="1299816"/>
              <a:chOff x="955773" y="1204784"/>
              <a:chExt cx="11887200" cy="1325880"/>
            </a:xfrm>
          </p:grpSpPr>
          <p:sp>
            <p:nvSpPr>
              <p:cNvPr id="4" name="Rectangle 3"/>
              <p:cNvSpPr/>
              <p:nvPr/>
            </p:nvSpPr>
            <p:spPr bwMode="auto">
              <a:xfrm>
                <a:off x="955773" y="12047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 name="Text Placeholder 4"/>
              <p:cNvSpPr txBox="1">
                <a:spLocks/>
              </p:cNvSpPr>
              <p:nvPr/>
            </p:nvSpPr>
            <p:spPr>
              <a:xfrm>
                <a:off x="2362542" y="1204784"/>
                <a:ext cx="10480431" cy="1325880"/>
              </a:xfrm>
              <a:prstGeom prst="rect">
                <a:avLst/>
              </a:prstGeom>
            </p:spPr>
            <p:txBody>
              <a:bodyPr wrap="none" lIns="179259" tIns="143407" rIns="179259" bIns="143407"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a:lnSpc>
                    <a:spcPct val="90000"/>
                  </a:lnSpc>
                  <a:spcBef>
                    <a:spcPct val="20000"/>
                  </a:spcBef>
                  <a:spcAft>
                    <a:spcPts val="0"/>
                  </a:spcAft>
                  <a:buClrTx/>
                  <a:buSzPct val="90000"/>
                  <a:buNone/>
                  <a:tabLst/>
                  <a:defRPr/>
                </a:pPr>
                <a:r>
                  <a:rPr lang="en-US" sz="3100" spc="-69" dirty="0" err="1">
                    <a:gradFill>
                      <a:gsLst>
                        <a:gs pos="5417">
                          <a:srgbClr val="505050"/>
                        </a:gs>
                        <a:gs pos="28000">
                          <a:srgbClr val="505050"/>
                        </a:gs>
                      </a:gsLst>
                      <a:lin ang="5400000" scaled="0"/>
                    </a:gradFill>
                    <a:latin typeface="Segoe UI"/>
                    <a:cs typeface="Segoe UI"/>
                  </a:rPr>
                  <a:t>Construção</a:t>
                </a:r>
                <a:endParaRPr lang="pt-BR" dirty="0" err="1"/>
              </a:p>
              <a:p>
                <a:pPr defTabSz="896350">
                  <a:lnSpc>
                    <a:spcPct val="100000"/>
                  </a:lnSpc>
                  <a:spcBef>
                    <a:spcPts val="0"/>
                  </a:spcBef>
                  <a:buSzTx/>
                  <a:defRPr/>
                </a:pP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Escolha</a:t>
                </a: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 e configure o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seu</a:t>
                </a: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modelo</a:t>
                </a:r>
                <a:endParaRPr lang="en-US" sz="1950" u="none" strike="noStrike" kern="1200" cap="none" spc="0" normalizeH="0" baseline="0" noProof="0" dirty="0" err="1">
                  <a:ln>
                    <a:noFill/>
                  </a:ln>
                  <a:gradFill>
                    <a:gsLst>
                      <a:gs pos="5417">
                        <a:srgbClr val="505050"/>
                      </a:gs>
                      <a:gs pos="28000">
                        <a:srgbClr val="505050"/>
                      </a:gs>
                    </a:gsLst>
                    <a:lin ang="5400000" scaled="0"/>
                  </a:gradFill>
                  <a:effectLst/>
                  <a:uLnTx/>
                  <a:uFillTx/>
                  <a:latin typeface="Segoe UI"/>
                  <a:ea typeface="Segoe UI" panose="020B0502040204020203" pitchFamily="34" charset="0"/>
                  <a:cs typeface="Segoe UI"/>
                </a:endParaRPr>
              </a:p>
            </p:txBody>
          </p:sp>
          <p:sp>
            <p:nvSpPr>
              <p:cNvPr id="21"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1421100" y="1647106"/>
                <a:ext cx="476657" cy="44123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4" name="Group 23"/>
            <p:cNvGrpSpPr/>
            <p:nvPr/>
          </p:nvGrpSpPr>
          <p:grpSpPr>
            <a:xfrm>
              <a:off x="4106161" y="2514218"/>
              <a:ext cx="6783468" cy="1309110"/>
              <a:chOff x="955773" y="2576384"/>
              <a:chExt cx="6919490" cy="1335360"/>
            </a:xfrm>
          </p:grpSpPr>
          <p:sp>
            <p:nvSpPr>
              <p:cNvPr id="6" name="Rectangle 5"/>
              <p:cNvSpPr/>
              <p:nvPr/>
            </p:nvSpPr>
            <p:spPr bwMode="auto">
              <a:xfrm>
                <a:off x="955773" y="25763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 name="Text Placeholder 4"/>
              <p:cNvSpPr txBox="1">
                <a:spLocks/>
              </p:cNvSpPr>
              <p:nvPr/>
            </p:nvSpPr>
            <p:spPr>
              <a:xfrm>
                <a:off x="2362542" y="2576384"/>
                <a:ext cx="5512721" cy="1335360"/>
              </a:xfrm>
              <a:prstGeom prst="rect">
                <a:avLst/>
              </a:prstGeom>
            </p:spPr>
            <p:txBody>
              <a:bodyPr wrap="none" lIns="179259" tIns="143407" rIns="179259" bIns="143407"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lang="en-US" sz="3100" spc="-69" dirty="0" err="1">
                    <a:gradFill>
                      <a:gsLst>
                        <a:gs pos="5417">
                          <a:srgbClr val="505050"/>
                        </a:gs>
                        <a:gs pos="28000">
                          <a:srgbClr val="505050"/>
                        </a:gs>
                      </a:gsLst>
                      <a:lin ang="5400000" scaled="0"/>
                    </a:gradFill>
                    <a:latin typeface="Segoe UI"/>
                    <a:ea typeface="Segoe UI" panose="020B0502040204020203" pitchFamily="34" charset="0"/>
                    <a:cs typeface="Segoe UI"/>
                  </a:rPr>
                  <a:t>Treino</a:t>
                </a:r>
                <a:endParaRPr kumimoji="0" lang="en-US" sz="3136" u="none" strike="noStrike" kern="1200" cap="none" spc="-69" normalizeH="0" baseline="0" noProof="0" dirty="0" err="1">
                  <a:ln>
                    <a:noFill/>
                  </a:ln>
                  <a:gradFill>
                    <a:gsLst>
                      <a:gs pos="5417">
                        <a:srgbClr val="505050"/>
                      </a:gs>
                      <a:gs pos="28000">
                        <a:srgbClr val="505050"/>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defTabSz="896350">
                  <a:lnSpc>
                    <a:spcPct val="100000"/>
                  </a:lnSpc>
                  <a:spcBef>
                    <a:spcPts val="0"/>
                  </a:spcBef>
                  <a:buSzTx/>
                  <a:defRPr/>
                </a:pP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Use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seus</a:t>
                </a: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 dados para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treinar</a:t>
                </a: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 e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gerar</a:t>
                </a:r>
                <a:r>
                  <a:rPr lang="en-US" sz="1950" dirty="0">
                    <a:gradFill>
                      <a:gsLst>
                        <a:gs pos="5417">
                          <a:srgbClr val="505050"/>
                        </a:gs>
                        <a:gs pos="28000">
                          <a:srgbClr val="505050"/>
                        </a:gs>
                      </a:gsLst>
                      <a:lin ang="5400000" scaled="0"/>
                    </a:gradFill>
                    <a:latin typeface="Segoe UI"/>
                    <a:ea typeface="Segoe UI" panose="020B0502040204020203" pitchFamily="34" charset="0"/>
                    <a:cs typeface="Segoe UI"/>
                  </a:rPr>
                  <a:t> o </a:t>
                </a:r>
                <a:r>
                  <a:rPr lang="en-US" sz="1950" dirty="0" err="1">
                    <a:gradFill>
                      <a:gsLst>
                        <a:gs pos="5417">
                          <a:srgbClr val="505050"/>
                        </a:gs>
                        <a:gs pos="28000">
                          <a:srgbClr val="505050"/>
                        </a:gs>
                      </a:gsLst>
                      <a:lin ang="5400000" scaled="0"/>
                    </a:gradFill>
                    <a:latin typeface="Segoe UI"/>
                    <a:ea typeface="Segoe UI" panose="020B0502040204020203" pitchFamily="34" charset="0"/>
                    <a:cs typeface="Segoe UI"/>
                  </a:rPr>
                  <a:t>modelo</a:t>
                </a:r>
                <a:endParaRPr lang="en-US" sz="1950" u="none" strike="noStrike" kern="1200" cap="none" spc="0" normalizeH="0" baseline="0" noProof="0" dirty="0">
                  <a:ln>
                    <a:noFill/>
                  </a:ln>
                  <a:gradFill>
                    <a:gsLst>
                      <a:gs pos="5417">
                        <a:srgbClr val="505050"/>
                      </a:gs>
                      <a:gs pos="28000">
                        <a:srgbClr val="505050"/>
                      </a:gs>
                    </a:gsLst>
                    <a:lin ang="5400000" scaled="0"/>
                  </a:gradFill>
                  <a:effectLst/>
                  <a:uLnTx/>
                  <a:uFillTx/>
                  <a:latin typeface="Segoe UI"/>
                  <a:ea typeface="Segoe UI" panose="020B0502040204020203" pitchFamily="34" charset="0"/>
                  <a:cs typeface="Segoe UI"/>
                </a:endParaRPr>
              </a:p>
            </p:txBody>
          </p:sp>
          <p:sp>
            <p:nvSpPr>
              <p:cNvPr id="22"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1421099" y="2993629"/>
                <a:ext cx="476657" cy="4675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35" name="Group 34">
            <a:extLst>
              <a:ext uri="{FF2B5EF4-FFF2-40B4-BE49-F238E27FC236}">
                <a16:creationId xmlns:a16="http://schemas.microsoft.com/office/drawing/2014/main" id="{7F0D162B-B9E5-3742-88A3-6ED9492EB922}"/>
              </a:ext>
            </a:extLst>
          </p:cNvPr>
          <p:cNvGrpSpPr/>
          <p:nvPr/>
        </p:nvGrpSpPr>
        <p:grpSpPr>
          <a:xfrm>
            <a:off x="844695" y="1236934"/>
            <a:ext cx="1380549" cy="5377786"/>
            <a:chOff x="351086" y="1169579"/>
            <a:chExt cx="1380745" cy="5378549"/>
          </a:xfrm>
        </p:grpSpPr>
        <p:sp>
          <p:nvSpPr>
            <p:cNvPr id="12" name="Rectangle 11">
              <a:extLst>
                <a:ext uri="{FF2B5EF4-FFF2-40B4-BE49-F238E27FC236}">
                  <a16:creationId xmlns:a16="http://schemas.microsoft.com/office/drawing/2014/main" id="{C5161E1F-A9F3-E741-92AA-C32DB94BF596}"/>
                </a:ext>
              </a:extLst>
            </p:cNvPr>
            <p:cNvSpPr/>
            <p:nvPr/>
          </p:nvSpPr>
          <p:spPr>
            <a:xfrm>
              <a:off x="351086" y="1169579"/>
              <a:ext cx="1380745" cy="5378549"/>
            </a:xfrm>
            <a:prstGeom prst="rect">
              <a:avLst/>
            </a:prstGeom>
            <a:solidFill>
              <a:schemeClr val="tx1">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6" name="Graphic 15" descr="Mop and bucket">
              <a:extLst>
                <a:ext uri="{FF2B5EF4-FFF2-40B4-BE49-F238E27FC236}">
                  <a16:creationId xmlns:a16="http://schemas.microsoft.com/office/drawing/2014/main" id="{6223B82B-38CE-9B48-B229-0ED2508A2AA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2724" y="3622894"/>
              <a:ext cx="914400" cy="914400"/>
            </a:xfrm>
            <a:prstGeom prst="rect">
              <a:avLst/>
            </a:prstGeom>
          </p:spPr>
        </p:pic>
        <p:sp>
          <p:nvSpPr>
            <p:cNvPr id="27" name="TextBox 26">
              <a:extLst>
                <a:ext uri="{FF2B5EF4-FFF2-40B4-BE49-F238E27FC236}">
                  <a16:creationId xmlns:a16="http://schemas.microsoft.com/office/drawing/2014/main" id="{297A10C5-33ED-3347-AD79-F0894278D683}"/>
                </a:ext>
              </a:extLst>
            </p:cNvPr>
            <p:cNvSpPr txBox="1"/>
            <p:nvPr/>
          </p:nvSpPr>
          <p:spPr>
            <a:xfrm>
              <a:off x="351087" y="2018822"/>
              <a:ext cx="1380744" cy="861896"/>
            </a:xfrm>
            <a:prstGeom prst="rect">
              <a:avLst/>
            </a:prstGeom>
          </p:spPr>
          <p:txBody>
            <a:bodyPr wrap="square" lIns="0" tIns="0" rIns="0" bIns="0" rtlCol="0" anchor="t" anchorCtr="0">
              <a:spAutoFit/>
            </a:bodyPr>
            <a:lstStyle/>
            <a:p>
              <a:pPr algn="ctr" defTabSz="914367">
                <a:defRPr/>
              </a:pPr>
              <a:r>
                <a:rPr lang="en-US" sz="2800" spc="-69" dirty="0" err="1">
                  <a:solidFill>
                    <a:schemeClr val="bg1"/>
                  </a:solidFill>
                  <a:latin typeface="Segoe UI Light"/>
                </a:rPr>
                <a:t>Limpe</a:t>
              </a:r>
              <a:r>
                <a:rPr lang="en-US" sz="2800" spc="-69" dirty="0">
                  <a:solidFill>
                    <a:schemeClr val="bg1"/>
                  </a:solidFill>
                  <a:latin typeface="Segoe UI Light"/>
                </a:rPr>
                <a:t> </a:t>
              </a:r>
              <a:r>
                <a:rPr lang="en-US" sz="2800" spc="-69" dirty="0" err="1">
                  <a:solidFill>
                    <a:schemeClr val="bg1"/>
                  </a:solidFill>
                  <a:latin typeface="Segoe UI Light"/>
                </a:rPr>
                <a:t>os</a:t>
              </a:r>
              <a:r>
                <a:rPr lang="en-US" sz="2800" spc="-69" dirty="0">
                  <a:solidFill>
                    <a:schemeClr val="bg1"/>
                  </a:solidFill>
                  <a:latin typeface="Segoe UI Light"/>
                </a:rPr>
                <a:t> dados</a:t>
              </a:r>
              <a:endParaRPr lang="pt-BR" dirty="0">
                <a:solidFill>
                  <a:schemeClr val="bg1"/>
                </a:solidFill>
                <a:ea typeface="+mn-ea"/>
                <a:cs typeface="+mn-cs"/>
              </a:endParaRPr>
            </a:p>
          </p:txBody>
        </p:sp>
      </p:grpSp>
      <p:grpSp>
        <p:nvGrpSpPr>
          <p:cNvPr id="34" name="Group 33">
            <a:extLst>
              <a:ext uri="{FF2B5EF4-FFF2-40B4-BE49-F238E27FC236}">
                <a16:creationId xmlns:a16="http://schemas.microsoft.com/office/drawing/2014/main" id="{082072E2-5406-704F-BC70-80A4A2CC6523}"/>
              </a:ext>
            </a:extLst>
          </p:cNvPr>
          <p:cNvGrpSpPr/>
          <p:nvPr/>
        </p:nvGrpSpPr>
        <p:grpSpPr>
          <a:xfrm>
            <a:off x="3176079" y="1236935"/>
            <a:ext cx="1394455" cy="5377786"/>
            <a:chOff x="2025905" y="1061041"/>
            <a:chExt cx="1394653" cy="5378549"/>
          </a:xfrm>
        </p:grpSpPr>
        <p:sp>
          <p:nvSpPr>
            <p:cNvPr id="31" name="Rectangle 30">
              <a:extLst>
                <a:ext uri="{FF2B5EF4-FFF2-40B4-BE49-F238E27FC236}">
                  <a16:creationId xmlns:a16="http://schemas.microsoft.com/office/drawing/2014/main" id="{F4CB37A3-80FC-E643-833B-6B24E35ABAE7}"/>
                </a:ext>
              </a:extLst>
            </p:cNvPr>
            <p:cNvSpPr/>
            <p:nvPr/>
          </p:nvSpPr>
          <p:spPr>
            <a:xfrm>
              <a:off x="2039813" y="1061041"/>
              <a:ext cx="1380745" cy="5378549"/>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 name="Graphic 13" descr="Filter">
              <a:extLst>
                <a:ext uri="{FF2B5EF4-FFF2-40B4-BE49-F238E27FC236}">
                  <a16:creationId xmlns:a16="http://schemas.microsoft.com/office/drawing/2014/main" id="{F99273A7-6D53-7C4C-83A4-1CAFAE74B78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276782" y="3526989"/>
              <a:ext cx="914400" cy="914400"/>
            </a:xfrm>
            <a:prstGeom prst="rect">
              <a:avLst/>
            </a:prstGeom>
          </p:spPr>
        </p:pic>
        <p:sp>
          <p:nvSpPr>
            <p:cNvPr id="32" name="TextBox 31">
              <a:extLst>
                <a:ext uri="{FF2B5EF4-FFF2-40B4-BE49-F238E27FC236}">
                  <a16:creationId xmlns:a16="http://schemas.microsoft.com/office/drawing/2014/main" id="{3CB92E01-6687-C84E-892D-8E6679C318FB}"/>
                </a:ext>
              </a:extLst>
            </p:cNvPr>
            <p:cNvSpPr txBox="1"/>
            <p:nvPr/>
          </p:nvSpPr>
          <p:spPr>
            <a:xfrm>
              <a:off x="2025905" y="1893910"/>
              <a:ext cx="1380744" cy="861896"/>
            </a:xfrm>
            <a:prstGeom prst="rect">
              <a:avLst/>
            </a:prstGeom>
          </p:spPr>
          <p:txBody>
            <a:bodyPr wrap="square" lIns="0" tIns="0" rIns="0" bIns="0" rtlCol="0" anchor="t" anchorCtr="0">
              <a:spAutoFit/>
            </a:bodyPr>
            <a:lstStyle/>
            <a:p>
              <a:pPr algn="ctr" defTabSz="914367">
                <a:defRPr/>
              </a:pPr>
              <a:r>
                <a:rPr lang="en-US" sz="2800" spc="-69" dirty="0" err="1">
                  <a:solidFill>
                    <a:schemeClr val="bg1"/>
                  </a:solidFill>
                  <a:latin typeface="Segoe UI Light"/>
                </a:rPr>
                <a:t>Filtre</a:t>
              </a:r>
              <a:r>
                <a:rPr lang="en-US" sz="2800" spc="-69" dirty="0">
                  <a:solidFill>
                    <a:schemeClr val="bg1"/>
                  </a:solidFill>
                  <a:latin typeface="Segoe UI Light"/>
                </a:rPr>
                <a:t> </a:t>
              </a:r>
              <a:r>
                <a:rPr lang="en-US" sz="2800" spc="-69" dirty="0" err="1">
                  <a:solidFill>
                    <a:schemeClr val="bg1"/>
                  </a:solidFill>
                  <a:latin typeface="Segoe UI Light"/>
                </a:rPr>
                <a:t>os</a:t>
              </a:r>
              <a:r>
                <a:rPr lang="en-US" sz="2800" spc="-69" dirty="0">
                  <a:solidFill>
                    <a:schemeClr val="bg1"/>
                  </a:solidFill>
                  <a:latin typeface="Segoe UI Light"/>
                </a:rPr>
                <a:t> dados</a:t>
              </a:r>
              <a:endParaRPr lang="pt-BR" dirty="0">
                <a:solidFill>
                  <a:schemeClr val="bg1"/>
                </a:solidFill>
                <a:ea typeface="+mn-ea"/>
                <a:cs typeface="+mn-cs"/>
              </a:endParaRPr>
            </a:p>
          </p:txBody>
        </p:sp>
      </p:grpSp>
      <p:cxnSp>
        <p:nvCxnSpPr>
          <p:cNvPr id="37" name="Straight Arrow Connector 36">
            <a:extLst>
              <a:ext uri="{FF2B5EF4-FFF2-40B4-BE49-F238E27FC236}">
                <a16:creationId xmlns:a16="http://schemas.microsoft.com/office/drawing/2014/main" id="{5FEC2AAD-FDA0-C54A-BF64-F0641538F110}"/>
              </a:ext>
            </a:extLst>
          </p:cNvPr>
          <p:cNvCxnSpPr>
            <a:cxnSpLocks/>
          </p:cNvCxnSpPr>
          <p:nvPr/>
        </p:nvCxnSpPr>
        <p:spPr>
          <a:xfrm>
            <a:off x="2512670" y="3925826"/>
            <a:ext cx="38501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1EBFAA-9667-5F43-B5B1-14A3F2269BDA}"/>
              </a:ext>
            </a:extLst>
          </p:cNvPr>
          <p:cNvCxnSpPr>
            <a:cxnSpLocks/>
          </p:cNvCxnSpPr>
          <p:nvPr/>
        </p:nvCxnSpPr>
        <p:spPr>
          <a:xfrm>
            <a:off x="4833783" y="3970467"/>
            <a:ext cx="38501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6498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692497"/>
          </a:xfrm>
        </p:spPr>
        <p:txBody>
          <a:bodyPr/>
          <a:lstStyle/>
          <a:p>
            <a:r>
              <a:rPr lang="en-US" dirty="0" err="1">
                <a:latin typeface="Segoe UI Semibold"/>
                <a:cs typeface="Segoe UI Semibold"/>
              </a:rPr>
              <a:t>Tipos</a:t>
            </a:r>
            <a:r>
              <a:rPr lang="en-US" dirty="0">
                <a:latin typeface="Segoe UI Semibold"/>
                <a:cs typeface="Segoe UI Semibold"/>
              </a:rPr>
              <a:t> de </a:t>
            </a:r>
            <a:r>
              <a:rPr lang="en-US" dirty="0" err="1">
                <a:latin typeface="Segoe UI Semibold"/>
                <a:cs typeface="Segoe UI Semibold"/>
              </a:rPr>
              <a:t>aprendizado</a:t>
            </a:r>
            <a:r>
              <a:rPr lang="en-US" dirty="0">
                <a:latin typeface="Segoe UI Semibold"/>
                <a:cs typeface="Segoe UI Semibold"/>
              </a:rPr>
              <a:t> de </a:t>
            </a:r>
            <a:r>
              <a:rPr lang="en-US" dirty="0" err="1">
                <a:latin typeface="Segoe UI Semibold"/>
                <a:cs typeface="Segoe UI Semibold"/>
              </a:rPr>
              <a:t>máquina</a:t>
            </a:r>
          </a:p>
        </p:txBody>
      </p:sp>
      <p:grpSp>
        <p:nvGrpSpPr>
          <p:cNvPr id="43" name="Group 42">
            <a:extLst>
              <a:ext uri="{FF2B5EF4-FFF2-40B4-BE49-F238E27FC236}">
                <a16:creationId xmlns:a16="http://schemas.microsoft.com/office/drawing/2014/main" id="{03280A5B-840C-4841-BFA4-7F59DF91FF6B}"/>
              </a:ext>
            </a:extLst>
          </p:cNvPr>
          <p:cNvGrpSpPr/>
          <p:nvPr/>
        </p:nvGrpSpPr>
        <p:grpSpPr>
          <a:xfrm>
            <a:off x="590354" y="1870704"/>
            <a:ext cx="4818713" cy="805159"/>
            <a:chOff x="0" y="1975911"/>
            <a:chExt cx="12192000" cy="832912"/>
          </a:xfrm>
        </p:grpSpPr>
        <p:sp>
          <p:nvSpPr>
            <p:cNvPr id="49" name="Rectangle 48">
              <a:extLst>
                <a:ext uri="{FF2B5EF4-FFF2-40B4-BE49-F238E27FC236}">
                  <a16:creationId xmlns:a16="http://schemas.microsoft.com/office/drawing/2014/main" id="{488E9CDE-DA36-4B4B-B40A-1F49B6D08E8F}"/>
                </a:ext>
              </a:extLst>
            </p:cNvPr>
            <p:cNvSpPr/>
            <p:nvPr/>
          </p:nvSpPr>
          <p:spPr>
            <a:xfrm>
              <a:off x="0" y="1975911"/>
              <a:ext cx="12192000" cy="832911"/>
            </a:xfrm>
            <a:prstGeom prst="rect">
              <a:avLst/>
            </a:prstGeom>
            <a:solidFill>
              <a:srgbClr val="0070C0"/>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5400" b="0" i="1" u="none" strike="noStrike" kern="0" cap="none" spc="0" normalizeH="0" baseline="0" noProof="0">
                <a:ln>
                  <a:noFill/>
                </a:ln>
                <a:solidFill>
                  <a:schemeClr val="bg1"/>
                </a:solidFill>
                <a:effectLst/>
                <a:uLnTx/>
                <a:uFillTx/>
                <a:latin typeface="Segoe UI Light"/>
                <a:ea typeface="+mn-ea"/>
                <a:cs typeface="+mn-cs"/>
              </a:endParaRPr>
            </a:p>
          </p:txBody>
        </p:sp>
        <p:sp>
          <p:nvSpPr>
            <p:cNvPr id="50" name="Content Placeholder 2">
              <a:extLst>
                <a:ext uri="{FF2B5EF4-FFF2-40B4-BE49-F238E27FC236}">
                  <a16:creationId xmlns:a16="http://schemas.microsoft.com/office/drawing/2014/main" id="{98D9A443-DB8C-47F5-BC9A-1F5462814B40}"/>
                </a:ext>
              </a:extLst>
            </p:cNvPr>
            <p:cNvSpPr txBox="1">
              <a:spLocks/>
            </p:cNvSpPr>
            <p:nvPr/>
          </p:nvSpPr>
          <p:spPr>
            <a:xfrm>
              <a:off x="0" y="1975912"/>
              <a:ext cx="12192000" cy="83291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400" b="1" dirty="0" err="1">
                  <a:solidFill>
                    <a:schemeClr val="bg1"/>
                  </a:solidFill>
                  <a:latin typeface="Segoe UI Light"/>
                </a:rPr>
                <a:t>Aprendizado</a:t>
              </a:r>
              <a:r>
                <a:rPr lang="en-US" altLang="ko-KR" sz="2400" b="1" dirty="0">
                  <a:solidFill>
                    <a:schemeClr val="bg1"/>
                  </a:solidFill>
                  <a:latin typeface="Segoe UI Light"/>
                </a:rPr>
                <a:t> </a:t>
              </a:r>
              <a:r>
                <a:rPr lang="en-US" altLang="ko-KR" sz="2400" b="1" dirty="0" err="1">
                  <a:solidFill>
                    <a:schemeClr val="bg1"/>
                  </a:solidFill>
                  <a:latin typeface="Segoe UI Light"/>
                </a:rPr>
                <a:t>supervisionado</a:t>
              </a:r>
              <a:endParaRPr lang="en-US" altLang="ko-KR" sz="2400" i="0" u="none" strike="noStrike" kern="1200" cap="none" spc="0" normalizeH="0" baseline="0" noProof="0">
                <a:ln>
                  <a:noFill/>
                </a:ln>
                <a:solidFill>
                  <a:schemeClr val="bg1"/>
                </a:solidFill>
                <a:effectLst/>
                <a:uLnTx/>
                <a:uFillTx/>
                <a:latin typeface="Segoe UI Light"/>
                <a:cs typeface="Segoe UI Light"/>
              </a:endParaRPr>
            </a:p>
          </p:txBody>
        </p:sp>
      </p:grpSp>
      <p:sp>
        <p:nvSpPr>
          <p:cNvPr id="44" name="Rectangle 43">
            <a:extLst>
              <a:ext uri="{FF2B5EF4-FFF2-40B4-BE49-F238E27FC236}">
                <a16:creationId xmlns:a16="http://schemas.microsoft.com/office/drawing/2014/main" id="{E9A5800D-6346-4E9E-9DA2-A84325E4BEF7}"/>
              </a:ext>
            </a:extLst>
          </p:cNvPr>
          <p:cNvSpPr/>
          <p:nvPr/>
        </p:nvSpPr>
        <p:spPr>
          <a:xfrm>
            <a:off x="588263" y="2725975"/>
            <a:ext cx="6096000" cy="1323439"/>
          </a:xfrm>
          <a:prstGeom prst="rect">
            <a:avLst/>
          </a:prstGeom>
        </p:spPr>
        <p:txBody>
          <a:bodyPr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dirty="0" err="1">
                <a:latin typeface="Segoe UI"/>
                <a:ea typeface="Segoe UI" panose="020B0502040204020203" pitchFamily="34" charset="0"/>
                <a:cs typeface="Segoe UI"/>
              </a:rPr>
              <a:t>Observações</a:t>
            </a:r>
            <a:r>
              <a:rPr lang="en-US" sz="2000" dirty="0">
                <a:latin typeface="Segoe UI"/>
                <a:ea typeface="Segoe UI" panose="020B0502040204020203" pitchFamily="34" charset="0"/>
                <a:cs typeface="Segoe UI"/>
              </a:rPr>
              <a:t> </a:t>
            </a:r>
            <a:r>
              <a:rPr lang="en-US" sz="2000" dirty="0" err="1">
                <a:latin typeface="Segoe UI"/>
                <a:ea typeface="Segoe UI" panose="020B0502040204020203" pitchFamily="34" charset="0"/>
                <a:cs typeface="Segoe UI"/>
              </a:rPr>
              <a:t>rotuladas</a:t>
            </a:r>
            <a:r>
              <a:rPr lang="en-US" sz="2000" dirty="0">
                <a:latin typeface="Segoe UI"/>
                <a:ea typeface="Segoe UI" panose="020B0502040204020203" pitchFamily="34" charset="0"/>
                <a:cs typeface="Segoe UI"/>
              </a:rPr>
              <a:t> com a </a:t>
            </a:r>
            <a:r>
              <a:rPr lang="en-US" sz="2000" dirty="0" err="1">
                <a:latin typeface="Segoe UI"/>
                <a:ea typeface="Segoe UI" panose="020B0502040204020203" pitchFamily="34" charset="0"/>
                <a:cs typeface="Segoe UI"/>
              </a:rPr>
              <a:t>classe</a:t>
            </a:r>
            <a:r>
              <a:rPr lang="en-US" sz="2000" dirty="0">
                <a:latin typeface="Segoe UI"/>
                <a:ea typeface="Segoe UI" panose="020B0502040204020203" pitchFamily="34" charset="0"/>
                <a:cs typeface="Segoe UI"/>
              </a:rPr>
              <a:t> real para:</a:t>
            </a:r>
            <a:endParaRPr lang="en-US" sz="2000" dirty="0">
              <a:latin typeface="Segoe UI"/>
              <a:ea typeface="Segoe UI" panose="020B0502040204020203" pitchFamily="34" charset="0"/>
              <a:cs typeface="Segoe UI" panose="020B0502040204020203" pitchFamily="34" charset="0"/>
            </a:endParaRPr>
          </a:p>
          <a:p>
            <a:pPr marL="342900" indent="-342900">
              <a:buFont typeface="Arial"/>
              <a:buChar char="•"/>
              <a:defRPr/>
            </a:pPr>
            <a:r>
              <a:rPr lang="en-US" sz="2000" dirty="0">
                <a:latin typeface="Segoe UI"/>
                <a:ea typeface="Segoe UI" panose="020B0502040204020203" pitchFamily="34" charset="0"/>
                <a:cs typeface="Segoe UI"/>
              </a:rPr>
              <a:t> </a:t>
            </a:r>
            <a:r>
              <a:rPr lang="en-US" sz="2000" dirty="0" err="1">
                <a:latin typeface="Segoe UI"/>
                <a:ea typeface="Segoe UI" panose="020B0502040204020203" pitchFamily="34" charset="0"/>
                <a:cs typeface="Segoe UI"/>
              </a:rPr>
              <a:t>Aprender</a:t>
            </a:r>
            <a:r>
              <a:rPr lang="en-US" sz="2000" dirty="0">
                <a:latin typeface="Segoe UI"/>
                <a:ea typeface="Segoe UI" panose="020B0502040204020203" pitchFamily="34" charset="0"/>
                <a:cs typeface="Segoe UI"/>
              </a:rPr>
              <a:t> de um conjunto de dados de </a:t>
            </a:r>
            <a:r>
              <a:rPr lang="en-US" sz="2000" dirty="0" err="1">
                <a:latin typeface="Segoe UI"/>
                <a:ea typeface="Segoe UI" panose="020B0502040204020203" pitchFamily="34" charset="0"/>
                <a:cs typeface="Segoe UI"/>
              </a:rPr>
              <a:t>treinamento</a:t>
            </a:r>
            <a:r>
              <a:rPr lang="en-US" sz="2000" dirty="0">
                <a:latin typeface="Segoe UI"/>
                <a:ea typeface="Segoe UI" panose="020B0502040204020203" pitchFamily="34" charset="0"/>
                <a:cs typeface="Segoe UI"/>
              </a:rPr>
              <a:t> </a:t>
            </a:r>
            <a:endParaRPr lang="en-US" sz="2000" u="none" strike="noStrike" kern="1200" cap="none" spc="0" normalizeH="0" baseline="0" noProof="0">
              <a:ln>
                <a:noFill/>
              </a:ln>
              <a:effectLst/>
              <a:uLnTx/>
              <a:uFillTx/>
              <a:latin typeface="Segoe UI"/>
              <a:ea typeface="Segoe UI" panose="020B0502040204020203" pitchFamily="34" charset="0"/>
              <a:cs typeface="Segoe UI" panose="020B0502040204020203" pitchFamily="34" charset="0"/>
            </a:endParaRPr>
          </a:p>
          <a:p>
            <a:pPr marL="342900" indent="-342900">
              <a:buFont typeface="Arial" panose="020B0604020202020204" pitchFamily="34" charset="0"/>
              <a:buChar char="•"/>
              <a:defRPr/>
            </a:pPr>
            <a:r>
              <a:rPr lang="en-US" sz="2000" dirty="0">
                <a:latin typeface="Segoe UI"/>
                <a:ea typeface="Segoe UI" panose="020B0502040204020203" pitchFamily="34" charset="0"/>
                <a:cs typeface="Segoe UI"/>
              </a:rPr>
              <a:t> </a:t>
            </a:r>
            <a:r>
              <a:rPr lang="en-US" sz="2000" dirty="0" err="1">
                <a:latin typeface="Segoe UI"/>
                <a:ea typeface="Segoe UI" panose="020B0502040204020203" pitchFamily="34" charset="0"/>
                <a:cs typeface="Segoe UI"/>
              </a:rPr>
              <a:t>Ensinar</a:t>
            </a:r>
            <a:r>
              <a:rPr lang="en-US" sz="2000" dirty="0">
                <a:latin typeface="Segoe UI"/>
                <a:ea typeface="Segoe UI" panose="020B0502040204020203" pitchFamily="34" charset="0"/>
                <a:cs typeface="Segoe UI"/>
              </a:rPr>
              <a:t> o </a:t>
            </a:r>
            <a:r>
              <a:rPr lang="en-US" sz="2000" dirty="0" err="1">
                <a:latin typeface="Segoe UI"/>
                <a:ea typeface="Segoe UI" panose="020B0502040204020203" pitchFamily="34" charset="0"/>
                <a:cs typeface="Segoe UI"/>
              </a:rPr>
              <a:t>algoritmo</a:t>
            </a:r>
            <a:r>
              <a:rPr lang="en-US" sz="2000" dirty="0">
                <a:latin typeface="Segoe UI"/>
                <a:ea typeface="Segoe UI" panose="020B0502040204020203" pitchFamily="34" charset="0"/>
                <a:cs typeface="Segoe UI"/>
              </a:rPr>
              <a:t> a </a:t>
            </a:r>
            <a:r>
              <a:rPr lang="en-US" sz="2000" dirty="0" err="1">
                <a:latin typeface="Segoe UI"/>
                <a:ea typeface="Segoe UI" panose="020B0502040204020203" pitchFamily="34" charset="0"/>
                <a:cs typeface="Segoe UI"/>
              </a:rPr>
              <a:t>aprender</a:t>
            </a:r>
            <a:r>
              <a:rPr lang="en-US" sz="2000" dirty="0">
                <a:latin typeface="Segoe UI"/>
                <a:ea typeface="Segoe UI" panose="020B0502040204020203" pitchFamily="34" charset="0"/>
                <a:cs typeface="Segoe UI"/>
              </a:rPr>
              <a:t> o </a:t>
            </a:r>
            <a:r>
              <a:rPr lang="en-US" sz="2000" dirty="0" err="1">
                <a:latin typeface="Segoe UI"/>
                <a:ea typeface="Segoe UI" panose="020B0502040204020203" pitchFamily="34" charset="0"/>
                <a:cs typeface="Segoe UI"/>
              </a:rPr>
              <a:t>mapeamento</a:t>
            </a:r>
            <a:endParaRPr lang="en-US" sz="2000" u="none" strike="noStrike" kern="1200" cap="none" spc="0" normalizeH="0" baseline="0" noProof="0" dirty="0" err="1">
              <a:ln>
                <a:noFill/>
              </a:ln>
              <a:effectLst/>
              <a:uLnTx/>
              <a:uFillTx/>
              <a:latin typeface="Segoe UI"/>
              <a:ea typeface="Segoe UI" panose="020B0502040204020203" pitchFamily="34" charset="0"/>
              <a:cs typeface="Segoe UI"/>
            </a:endParaRPr>
          </a:p>
        </p:txBody>
      </p:sp>
      <p:sp>
        <p:nvSpPr>
          <p:cNvPr id="45" name="Rectangle 44">
            <a:extLst>
              <a:ext uri="{FF2B5EF4-FFF2-40B4-BE49-F238E27FC236}">
                <a16:creationId xmlns:a16="http://schemas.microsoft.com/office/drawing/2014/main" id="{70432412-92BF-41AB-B68C-28564B4C51D2}"/>
              </a:ext>
            </a:extLst>
          </p:cNvPr>
          <p:cNvSpPr/>
          <p:nvPr/>
        </p:nvSpPr>
        <p:spPr>
          <a:xfrm>
            <a:off x="6684263" y="1870705"/>
            <a:ext cx="4809419" cy="805158"/>
          </a:xfrm>
          <a:prstGeom prst="rect">
            <a:avLst/>
          </a:prstGeom>
          <a:solidFill>
            <a:srgbClr val="0070C0"/>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en-US" sz="4000" b="0" i="1" u="none" strike="noStrike" kern="0" cap="none" spc="0" normalizeH="0" baseline="0" noProof="0" dirty="0">
              <a:ln>
                <a:noFill/>
              </a:ln>
              <a:solidFill>
                <a:schemeClr val="bg1"/>
              </a:solidFill>
              <a:effectLst/>
              <a:uLnTx/>
              <a:uFillTx/>
              <a:latin typeface="Segoe UI Light"/>
              <a:cs typeface="Segoe UI Light"/>
            </a:endParaRPr>
          </a:p>
        </p:txBody>
      </p:sp>
      <p:sp>
        <p:nvSpPr>
          <p:cNvPr id="47" name="Content Placeholder 2">
            <a:extLst>
              <a:ext uri="{FF2B5EF4-FFF2-40B4-BE49-F238E27FC236}">
                <a16:creationId xmlns:a16="http://schemas.microsoft.com/office/drawing/2014/main" id="{853DAB44-89AE-452F-B705-AA1EACECA2D6}"/>
              </a:ext>
            </a:extLst>
          </p:cNvPr>
          <p:cNvSpPr txBox="1">
            <a:spLocks/>
          </p:cNvSpPr>
          <p:nvPr/>
        </p:nvSpPr>
        <p:spPr>
          <a:xfrm>
            <a:off x="6684263" y="1870705"/>
            <a:ext cx="4809420" cy="805158"/>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altLang="ko-KR" sz="2400" b="1" dirty="0" err="1">
                <a:solidFill>
                  <a:schemeClr val="bg1"/>
                </a:solidFill>
                <a:latin typeface="Segoe UI Light"/>
              </a:rPr>
              <a:t>Aprendizado</a:t>
            </a:r>
            <a:r>
              <a:rPr lang="en-US" altLang="ko-KR" sz="2400" b="1" dirty="0">
                <a:solidFill>
                  <a:schemeClr val="bg1"/>
                </a:solidFill>
                <a:latin typeface="Segoe UI Light"/>
              </a:rPr>
              <a:t> </a:t>
            </a:r>
            <a:r>
              <a:rPr lang="en-US" altLang="ko-KR" sz="2400" b="1" dirty="0" err="1">
                <a:solidFill>
                  <a:schemeClr val="bg1"/>
                </a:solidFill>
                <a:latin typeface="Segoe UI Light"/>
              </a:rPr>
              <a:t>não</a:t>
            </a:r>
            <a:r>
              <a:rPr lang="en-US" altLang="ko-KR" sz="2400" b="1" dirty="0">
                <a:solidFill>
                  <a:schemeClr val="bg1"/>
                </a:solidFill>
                <a:latin typeface="Segoe UI Light"/>
              </a:rPr>
              <a:t> </a:t>
            </a:r>
            <a:r>
              <a:rPr lang="en-US" altLang="ko-KR" sz="2400" b="1" dirty="0" err="1">
                <a:solidFill>
                  <a:schemeClr val="bg1"/>
                </a:solidFill>
                <a:latin typeface="Segoe UI Light"/>
              </a:rPr>
              <a:t>supervisionado</a:t>
            </a:r>
            <a:endParaRPr lang="pt-BR" sz="2400" b="1">
              <a:solidFill>
                <a:schemeClr val="bg1"/>
              </a:solidFill>
              <a:cs typeface="Segoe UI"/>
            </a:endParaRPr>
          </a:p>
        </p:txBody>
      </p:sp>
      <p:sp>
        <p:nvSpPr>
          <p:cNvPr id="48" name="Rectangle 47">
            <a:extLst>
              <a:ext uri="{FF2B5EF4-FFF2-40B4-BE49-F238E27FC236}">
                <a16:creationId xmlns:a16="http://schemas.microsoft.com/office/drawing/2014/main" id="{99654DF5-B363-4E38-BB94-8BC035491A66}"/>
              </a:ext>
            </a:extLst>
          </p:cNvPr>
          <p:cNvSpPr/>
          <p:nvPr/>
        </p:nvSpPr>
        <p:spPr>
          <a:xfrm>
            <a:off x="6684263" y="2739737"/>
            <a:ext cx="5161373" cy="1938992"/>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000" dirty="0" err="1">
                <a:latin typeface="Segoe UI"/>
                <a:ea typeface="Segoe UI" panose="020B0502040204020203" pitchFamily="34" charset="0"/>
                <a:cs typeface="Segoe UI"/>
              </a:rPr>
              <a:t>Aprendizado</a:t>
            </a:r>
            <a:r>
              <a:rPr lang="en-US" sz="2000" dirty="0">
                <a:latin typeface="Segoe UI"/>
                <a:ea typeface="Segoe UI" panose="020B0502040204020203" pitchFamily="34" charset="0"/>
                <a:cs typeface="Segoe UI"/>
              </a:rPr>
              <a:t> a </a:t>
            </a:r>
            <a:r>
              <a:rPr lang="en-US" sz="2000" dirty="0" err="1">
                <a:latin typeface="Segoe UI"/>
                <a:ea typeface="Segoe UI" panose="020B0502040204020203" pitchFamily="34" charset="0"/>
                <a:cs typeface="Segoe UI"/>
              </a:rPr>
              <a:t>partir</a:t>
            </a:r>
            <a:r>
              <a:rPr lang="en-US" sz="2000" dirty="0">
                <a:latin typeface="Segoe UI"/>
                <a:ea typeface="Segoe UI" panose="020B0502040204020203" pitchFamily="34" charset="0"/>
                <a:cs typeface="Segoe UI"/>
              </a:rPr>
              <a:t> de </a:t>
            </a:r>
            <a:r>
              <a:rPr lang="en-US" sz="2000" dirty="0" err="1">
                <a:latin typeface="Segoe UI"/>
                <a:ea typeface="Segoe UI" panose="020B0502040204020203" pitchFamily="34" charset="0"/>
                <a:cs typeface="Segoe UI"/>
              </a:rPr>
              <a:t>observações</a:t>
            </a:r>
            <a:r>
              <a:rPr lang="en-US" sz="2000" dirty="0">
                <a:latin typeface="Segoe UI"/>
                <a:ea typeface="Segoe UI" panose="020B0502040204020203" pitchFamily="34" charset="0"/>
                <a:cs typeface="Segoe UI"/>
              </a:rPr>
              <a:t> </a:t>
            </a:r>
            <a:r>
              <a:rPr lang="en-US" sz="2000" dirty="0" err="1">
                <a:latin typeface="Segoe UI"/>
                <a:ea typeface="Segoe UI" panose="020B0502040204020203" pitchFamily="34" charset="0"/>
                <a:cs typeface="Segoe UI"/>
              </a:rPr>
              <a:t>não</a:t>
            </a:r>
            <a:r>
              <a:rPr lang="en-US" sz="2000" dirty="0">
                <a:latin typeface="Segoe UI"/>
                <a:ea typeface="Segoe UI" panose="020B0502040204020203" pitchFamily="34" charset="0"/>
                <a:cs typeface="Segoe UI"/>
              </a:rPr>
              <a:t> </a:t>
            </a:r>
            <a:r>
              <a:rPr lang="en-US" sz="2000" dirty="0" err="1">
                <a:latin typeface="Segoe UI"/>
                <a:ea typeface="Segoe UI" panose="020B0502040204020203" pitchFamily="34" charset="0"/>
                <a:cs typeface="Segoe UI"/>
              </a:rPr>
              <a:t>rotuladas</a:t>
            </a:r>
            <a:r>
              <a:rPr lang="en-US" sz="2000" dirty="0">
                <a:latin typeface="Segoe UI"/>
                <a:ea typeface="Segoe UI" panose="020B0502040204020203" pitchFamily="34" charset="0"/>
                <a:cs typeface="Segoe UI"/>
              </a:rPr>
              <a:t>:</a:t>
            </a:r>
            <a:endParaRPr lang="en-US" sz="2000" u="none" strike="noStrike" kern="1200" cap="none" spc="0" normalizeH="0" baseline="0" noProof="0" dirty="0">
              <a:ln>
                <a:noFill/>
              </a:ln>
              <a:effectLst/>
              <a:uLnTx/>
              <a:uFillTx/>
              <a:latin typeface="Segoe UI"/>
              <a:ea typeface="Segoe UI" panose="020B0502040204020203" pitchFamily="34" charset="0"/>
              <a:cs typeface="Segoe UI"/>
            </a:endParaRPr>
          </a:p>
          <a:p>
            <a:pPr marL="285750" indent="-285750">
              <a:buFont typeface="Arial" panose="020B0604020202020204" pitchFamily="34" charset="0"/>
              <a:buChar char="•"/>
              <a:defRPr/>
            </a:pPr>
            <a:r>
              <a:rPr lang="en-US" sz="2000" dirty="0" err="1">
                <a:latin typeface="Segoe UI"/>
                <a:ea typeface="Segoe UI" panose="020B0502040204020203" pitchFamily="34" charset="0"/>
                <a:cs typeface="Segoe UI"/>
              </a:rPr>
              <a:t>Descobrir</a:t>
            </a:r>
            <a:r>
              <a:rPr lang="en-US" sz="2000" dirty="0">
                <a:latin typeface="Segoe UI"/>
                <a:ea typeface="Segoe UI" panose="020B0502040204020203" pitchFamily="34" charset="0"/>
                <a:cs typeface="Segoe UI"/>
              </a:rPr>
              <a:t> </a:t>
            </a:r>
            <a:r>
              <a:rPr lang="en-US" sz="2000" dirty="0" err="1">
                <a:latin typeface="Segoe UI"/>
                <a:ea typeface="Segoe UI" panose="020B0502040204020203" pitchFamily="34" charset="0"/>
                <a:cs typeface="Segoe UI"/>
              </a:rPr>
              <a:t>padrões</a:t>
            </a:r>
            <a:r>
              <a:rPr lang="en-US" sz="2000" dirty="0">
                <a:latin typeface="Segoe UI"/>
                <a:ea typeface="Segoe UI" panose="020B0502040204020203" pitchFamily="34" charset="0"/>
                <a:cs typeface="Segoe UI"/>
              </a:rPr>
              <a:t> e </a:t>
            </a:r>
            <a:r>
              <a:rPr lang="en-US" sz="2000" dirty="0" err="1">
                <a:latin typeface="Segoe UI"/>
                <a:ea typeface="Segoe UI" panose="020B0502040204020203" pitchFamily="34" charset="0"/>
                <a:cs typeface="Segoe UI"/>
              </a:rPr>
              <a:t>agrupamentos</a:t>
            </a:r>
            <a:endParaRPr lang="en-US" sz="2000" u="none" strike="noStrike" kern="1200" cap="none" spc="0" normalizeH="0" baseline="0" noProof="0" dirty="0" err="1">
              <a:ln>
                <a:noFill/>
              </a:ln>
              <a:effectLst/>
              <a:uLnTx/>
              <a:uFillTx/>
              <a:latin typeface="Segoe UI"/>
              <a:ea typeface="Segoe UI" panose="020B0502040204020203" pitchFamily="34" charset="0"/>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err="1">
                <a:latin typeface="Segoe UI"/>
                <a:ea typeface="Segoe UI" panose="020B0502040204020203" pitchFamily="34" charset="0"/>
                <a:cs typeface="Segoe UI"/>
              </a:rPr>
              <a:t>Exemplo</a:t>
            </a:r>
            <a:r>
              <a:rPr lang="en-US" sz="2000" dirty="0">
                <a:latin typeface="Segoe UI"/>
                <a:ea typeface="Segoe UI" panose="020B0502040204020203" pitchFamily="34" charset="0"/>
                <a:cs typeface="Segoe UI"/>
              </a:rPr>
              <a:t>:</a:t>
            </a:r>
            <a:endParaRPr lang="en-US" sz="2000" u="none" strike="noStrike" kern="1200" cap="none" spc="0" normalizeH="0" baseline="0" noProof="0" dirty="0">
              <a:ln>
                <a:noFill/>
              </a:ln>
              <a:effectLst/>
              <a:uLnTx/>
              <a:uFillTx/>
              <a:latin typeface="Segoe UI"/>
              <a:ea typeface="Segoe UI" panose="020B0502040204020203" pitchFamily="34" charset="0"/>
              <a:cs typeface="Segoe U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i="1" dirty="0">
                <a:latin typeface="Segoe UI"/>
                <a:ea typeface="Segoe UI" panose="020B0502040204020203" pitchFamily="34" charset="0"/>
                <a:cs typeface="Segoe UI"/>
              </a:rPr>
              <a:t>Clustering</a:t>
            </a:r>
            <a:endParaRPr lang="en-US" sz="2000" i="1" u="none" strike="noStrike" kern="1200" cap="none" spc="0" normalizeH="0" baseline="0" noProof="0" dirty="0">
              <a:ln>
                <a:noFill/>
              </a:ln>
              <a:effectLst/>
              <a:uLnTx/>
              <a:uFillTx/>
              <a:latin typeface="Segoe UI"/>
              <a:ea typeface="Segoe UI" panose="020B0502040204020203" pitchFamily="34" charset="0"/>
              <a:cs typeface="Segoe UI"/>
            </a:endParaRPr>
          </a:p>
          <a:p>
            <a:pPr marL="742950" lvl="1" indent="-285750">
              <a:buFont typeface="Arial" panose="020B0604020202020204" pitchFamily="34" charset="0"/>
              <a:buChar char="•"/>
              <a:defRPr/>
            </a:pPr>
            <a:r>
              <a:rPr lang="en-US" sz="2000" dirty="0" err="1">
                <a:latin typeface="Segoe UI"/>
                <a:ea typeface="Segoe UI" panose="020B0502040204020203" pitchFamily="34" charset="0"/>
                <a:cs typeface="Segoe UI"/>
              </a:rPr>
              <a:t>Algoritmos</a:t>
            </a:r>
            <a:r>
              <a:rPr lang="en-US" sz="2000" dirty="0">
                <a:latin typeface="Segoe UI"/>
                <a:ea typeface="Segoe UI" panose="020B0502040204020203" pitchFamily="34" charset="0"/>
                <a:cs typeface="Segoe UI"/>
              </a:rPr>
              <a:t> de </a:t>
            </a:r>
            <a:r>
              <a:rPr lang="en-US" sz="2000" dirty="0" err="1">
                <a:latin typeface="Segoe UI"/>
                <a:ea typeface="Segoe UI" panose="020B0502040204020203" pitchFamily="34" charset="0"/>
                <a:cs typeface="Segoe UI"/>
              </a:rPr>
              <a:t>recomendação</a:t>
            </a:r>
            <a:endParaRPr lang="en-US" sz="2000" u="none" strike="noStrike" kern="1200" cap="none" spc="0" normalizeH="0" baseline="0" noProof="0" dirty="0" err="1">
              <a:ln>
                <a:noFill/>
              </a:ln>
              <a:effectLst/>
              <a:uLnTx/>
              <a:uFillTx/>
              <a:latin typeface="Segoe UI"/>
              <a:ea typeface="Segoe UI" panose="020B0502040204020203" pitchFamily="34" charset="0"/>
              <a:cs typeface="Segoe UI"/>
            </a:endParaRPr>
          </a:p>
        </p:txBody>
      </p:sp>
    </p:spTree>
    <p:custDataLst>
      <p:tags r:id="rId1"/>
    </p:custDataLst>
    <p:extLst>
      <p:ext uri="{BB962C8B-B14F-4D97-AF65-F5344CB8AC3E}">
        <p14:creationId xmlns:p14="http://schemas.microsoft.com/office/powerpoint/2010/main" val="328337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9FDD-2B9F-9F4C-AB37-0BF221E8F711}"/>
              </a:ext>
            </a:extLst>
          </p:cNvPr>
          <p:cNvSpPr>
            <a:spLocks noGrp="1"/>
          </p:cNvSpPr>
          <p:nvPr>
            <p:ph type="title"/>
          </p:nvPr>
        </p:nvSpPr>
        <p:spPr>
          <a:xfrm>
            <a:off x="269240" y="289512"/>
            <a:ext cx="11655840" cy="1384995"/>
          </a:xfrm>
        </p:spPr>
        <p:txBody>
          <a:bodyPr/>
          <a:lstStyle/>
          <a:p>
            <a:r>
              <a:rPr lang="en-CA" dirty="0">
                <a:latin typeface="Segoe UI Semibold"/>
                <a:cs typeface="Segoe UI Semibold"/>
              </a:rPr>
              <a:t>Qual </a:t>
            </a:r>
            <a:r>
              <a:rPr lang="en-CA" dirty="0" err="1">
                <a:latin typeface="Segoe UI Semibold"/>
                <a:cs typeface="Segoe UI Semibold"/>
              </a:rPr>
              <a:t>algoritmo</a:t>
            </a:r>
            <a:r>
              <a:rPr lang="en-CA" dirty="0">
                <a:latin typeface="Segoe UI Semibold"/>
                <a:cs typeface="Segoe UI Semibold"/>
              </a:rPr>
              <a:t> </a:t>
            </a:r>
            <a:r>
              <a:rPr lang="en-CA" dirty="0" err="1">
                <a:latin typeface="Segoe UI Semibold"/>
                <a:cs typeface="Segoe UI Semibold"/>
              </a:rPr>
              <a:t>usar</a:t>
            </a:r>
            <a:r>
              <a:rPr lang="en-CA" dirty="0">
                <a:latin typeface="Segoe UI Semibold"/>
                <a:cs typeface="Segoe UI Semibold"/>
              </a:rPr>
              <a:t> </a:t>
            </a:r>
            <a:r>
              <a:rPr lang="en-CA" dirty="0" err="1">
                <a:latin typeface="Segoe UI Semibold"/>
                <a:cs typeface="Segoe UI Semibold"/>
              </a:rPr>
              <a:t>depende</a:t>
            </a:r>
            <a:r>
              <a:rPr lang="en-CA" dirty="0">
                <a:latin typeface="Segoe UI Semibold"/>
                <a:cs typeface="Segoe UI Semibold"/>
              </a:rPr>
              <a:t> do </a:t>
            </a:r>
            <a:r>
              <a:rPr lang="en-CA" dirty="0" err="1">
                <a:latin typeface="Segoe UI Semibold"/>
                <a:cs typeface="Segoe UI Semibold"/>
              </a:rPr>
              <a:t>tipo</a:t>
            </a:r>
            <a:r>
              <a:rPr lang="en-CA" dirty="0">
                <a:latin typeface="Segoe UI Semibold"/>
                <a:cs typeface="Segoe UI Semibold"/>
              </a:rPr>
              <a:t> da </a:t>
            </a:r>
            <a:r>
              <a:rPr lang="en-CA" dirty="0" err="1">
                <a:latin typeface="Segoe UI Semibold"/>
                <a:cs typeface="Segoe UI Semibold"/>
              </a:rPr>
              <a:t>predição</a:t>
            </a:r>
            <a:r>
              <a:rPr lang="en-CA" dirty="0">
                <a:latin typeface="Segoe UI Semibold"/>
                <a:cs typeface="Segoe UI Semibold"/>
              </a:rPr>
              <a:t> que </a:t>
            </a:r>
            <a:r>
              <a:rPr lang="en-CA" dirty="0" err="1">
                <a:latin typeface="Segoe UI Semibold"/>
                <a:cs typeface="Segoe UI Semibold"/>
              </a:rPr>
              <a:t>você</a:t>
            </a:r>
            <a:r>
              <a:rPr lang="en-CA" dirty="0">
                <a:latin typeface="Segoe UI Semibold"/>
                <a:cs typeface="Segoe UI Semibold"/>
              </a:rPr>
              <a:t> </a:t>
            </a:r>
            <a:r>
              <a:rPr lang="en-CA" dirty="0" err="1">
                <a:latin typeface="Segoe UI Semibold"/>
                <a:cs typeface="Segoe UI Semibold"/>
              </a:rPr>
              <a:t>quer</a:t>
            </a:r>
            <a:r>
              <a:rPr lang="en-CA" dirty="0">
                <a:latin typeface="Segoe UI Semibold"/>
                <a:cs typeface="Segoe UI Semibold"/>
              </a:rPr>
              <a:t> </a:t>
            </a:r>
            <a:r>
              <a:rPr lang="en-CA" dirty="0" err="1">
                <a:latin typeface="Segoe UI Semibold"/>
                <a:cs typeface="Segoe UI Semibold"/>
              </a:rPr>
              <a:t>fazer</a:t>
            </a:r>
          </a:p>
        </p:txBody>
      </p:sp>
      <p:graphicFrame>
        <p:nvGraphicFramePr>
          <p:cNvPr id="11" name="Content Placeholder 3">
            <a:extLst>
              <a:ext uri="{FF2B5EF4-FFF2-40B4-BE49-F238E27FC236}">
                <a16:creationId xmlns:a16="http://schemas.microsoft.com/office/drawing/2014/main" id="{DC85DB1C-9148-407B-BA57-F22D8A4E2D94}"/>
              </a:ext>
            </a:extLst>
          </p:cNvPr>
          <p:cNvGraphicFramePr>
            <a:graphicFrameLocks/>
          </p:cNvGraphicFramePr>
          <p:nvPr>
            <p:extLst>
              <p:ext uri="{D42A27DB-BD31-4B8C-83A1-F6EECF244321}">
                <p14:modId xmlns:p14="http://schemas.microsoft.com/office/powerpoint/2010/main" val="2783130602"/>
              </p:ext>
            </p:extLst>
          </p:nvPr>
        </p:nvGraphicFramePr>
        <p:xfrm>
          <a:off x="468312" y="2538412"/>
          <a:ext cx="11256589" cy="3291840"/>
        </p:xfrm>
        <a:graphic>
          <a:graphicData uri="http://schemas.openxmlformats.org/drawingml/2006/table">
            <a:tbl>
              <a:tblPr firstRow="1" bandRow="1">
                <a:tableStyleId>{D113A9D2-9D6B-4929-AA2D-F23B5EE8CBE7}</a:tableStyleId>
              </a:tblPr>
              <a:tblGrid>
                <a:gridCol w="3300747">
                  <a:extLst>
                    <a:ext uri="{9D8B030D-6E8A-4147-A177-3AD203B41FA5}">
                      <a16:colId xmlns:a16="http://schemas.microsoft.com/office/drawing/2014/main" val="2447262662"/>
                    </a:ext>
                  </a:extLst>
                </a:gridCol>
                <a:gridCol w="7955842">
                  <a:extLst>
                    <a:ext uri="{9D8B030D-6E8A-4147-A177-3AD203B41FA5}">
                      <a16:colId xmlns:a16="http://schemas.microsoft.com/office/drawing/2014/main" val="2632903874"/>
                    </a:ext>
                  </a:extLst>
                </a:gridCol>
              </a:tblGrid>
              <a:tr h="370840">
                <a:tc>
                  <a:txBody>
                    <a:bodyPr/>
                    <a:lstStyle/>
                    <a:p>
                      <a:r>
                        <a:rPr lang="en-CA" sz="2400" dirty="0"/>
                        <a:t>Tipo do </a:t>
                      </a:r>
                      <a:r>
                        <a:rPr lang="en-CA" sz="2400" dirty="0" err="1"/>
                        <a:t>Algoritmo</a:t>
                      </a:r>
                    </a:p>
                  </a:txBody>
                  <a:tcPr>
                    <a:solidFill>
                      <a:schemeClr val="accent1"/>
                    </a:solidFill>
                  </a:tcPr>
                </a:tc>
                <a:tc>
                  <a:txBody>
                    <a:bodyPr/>
                    <a:lstStyle/>
                    <a:p>
                      <a:r>
                        <a:rPr lang="en-CA" sz="2400" dirty="0"/>
                        <a:t>Type of prediction</a:t>
                      </a:r>
                    </a:p>
                  </a:txBody>
                  <a:tcPr>
                    <a:solidFill>
                      <a:schemeClr val="accent1"/>
                    </a:solidFill>
                  </a:tcPr>
                </a:tc>
                <a:extLst>
                  <a:ext uri="{0D108BD9-81ED-4DB2-BD59-A6C34878D82A}">
                    <a16:rowId xmlns:a16="http://schemas.microsoft.com/office/drawing/2014/main" val="2759684409"/>
                  </a:ext>
                </a:extLst>
              </a:tr>
              <a:tr h="370840">
                <a:tc>
                  <a:txBody>
                    <a:bodyPr/>
                    <a:lstStyle/>
                    <a:p>
                      <a:r>
                        <a:rPr lang="en-CA" sz="2400" dirty="0" err="1"/>
                        <a:t>Classificação</a:t>
                      </a:r>
                    </a:p>
                  </a:txBody>
                  <a:tcPr>
                    <a:solidFill>
                      <a:schemeClr val="accent1">
                        <a:lumMod val="60000"/>
                        <a:lumOff val="40000"/>
                      </a:schemeClr>
                    </a:solidFill>
                  </a:tcPr>
                </a:tc>
                <a:tc>
                  <a:txBody>
                    <a:bodyPr/>
                    <a:lstStyle/>
                    <a:p>
                      <a:r>
                        <a:rPr lang="en-CA" sz="2400" dirty="0" err="1"/>
                        <a:t>Prevê</a:t>
                      </a:r>
                      <a:r>
                        <a:rPr lang="en-CA" sz="2400" dirty="0"/>
                        <a:t> a </a:t>
                      </a:r>
                      <a:r>
                        <a:rPr lang="en-CA" sz="2400" dirty="0" err="1"/>
                        <a:t>categoria</a:t>
                      </a:r>
                      <a:r>
                        <a:rPr lang="en-CA" sz="2400" dirty="0"/>
                        <a:t>, por </a:t>
                      </a:r>
                      <a:r>
                        <a:rPr lang="en-CA" sz="2400" dirty="0" err="1"/>
                        <a:t>exemplo</a:t>
                      </a:r>
                      <a:r>
                        <a:rPr lang="en-CA" sz="2400" dirty="0"/>
                        <a:t>, qual </a:t>
                      </a:r>
                      <a:r>
                        <a:rPr lang="en-CA" sz="2400" dirty="0" err="1"/>
                        <a:t>seu</a:t>
                      </a:r>
                      <a:r>
                        <a:rPr lang="en-CA" sz="2400" dirty="0"/>
                        <a:t> </a:t>
                      </a:r>
                      <a:r>
                        <a:rPr lang="en-CA" sz="2400" dirty="0" err="1"/>
                        <a:t>nível</a:t>
                      </a:r>
                      <a:r>
                        <a:rPr lang="en-CA" sz="2400" dirty="0"/>
                        <a:t> de </a:t>
                      </a:r>
                      <a:r>
                        <a:rPr lang="en-CA" sz="2400" dirty="0" err="1"/>
                        <a:t>renda</a:t>
                      </a:r>
                      <a:r>
                        <a:rPr lang="en-CA" sz="2400" dirty="0"/>
                        <a:t>, para qual time de </a:t>
                      </a:r>
                      <a:r>
                        <a:rPr lang="en-CA" sz="2400" dirty="0" err="1"/>
                        <a:t>futebol</a:t>
                      </a:r>
                      <a:r>
                        <a:rPr lang="en-CA" sz="2400" dirty="0"/>
                        <a:t> </a:t>
                      </a:r>
                      <a:r>
                        <a:rPr lang="en-CA" sz="2400" dirty="0" err="1"/>
                        <a:t>você</a:t>
                      </a:r>
                      <a:r>
                        <a:rPr lang="en-CA" sz="2400" dirty="0"/>
                        <a:t> </a:t>
                      </a:r>
                      <a:r>
                        <a:rPr lang="en-CA" sz="2400" dirty="0" err="1"/>
                        <a:t>torce</a:t>
                      </a:r>
                      <a:r>
                        <a:rPr lang="en-CA" sz="2400" dirty="0"/>
                        <a:t>, </a:t>
                      </a:r>
                      <a:r>
                        <a:rPr lang="en-CA" sz="2400" dirty="0" err="1"/>
                        <a:t>ou</a:t>
                      </a:r>
                      <a:r>
                        <a:rPr lang="en-CA" sz="2400" dirty="0"/>
                        <a:t> qual </a:t>
                      </a:r>
                      <a:r>
                        <a:rPr lang="en-CA" sz="2400" dirty="0" err="1"/>
                        <a:t>partido</a:t>
                      </a:r>
                      <a:r>
                        <a:rPr lang="en-CA" sz="2400" dirty="0"/>
                        <a:t> </a:t>
                      </a:r>
                      <a:r>
                        <a:rPr lang="en-CA" sz="2400" dirty="0" err="1"/>
                        <a:t>político</a:t>
                      </a:r>
                      <a:r>
                        <a:rPr lang="en-CA" sz="2400" dirty="0"/>
                        <a:t> </a:t>
                      </a:r>
                      <a:r>
                        <a:rPr lang="en-CA" sz="2400" dirty="0" err="1"/>
                        <a:t>você</a:t>
                      </a:r>
                      <a:r>
                        <a:rPr lang="en-CA" sz="2400" dirty="0"/>
                        <a:t> </a:t>
                      </a:r>
                      <a:r>
                        <a:rPr lang="en-CA" sz="2400" dirty="0" err="1"/>
                        <a:t>prefere</a:t>
                      </a:r>
                      <a:endParaRPr lang="en-CA" sz="2400" baseline="0" dirty="0" err="1"/>
                    </a:p>
                  </a:txBody>
                  <a:tcPr>
                    <a:solidFill>
                      <a:schemeClr val="accent1">
                        <a:lumMod val="60000"/>
                        <a:lumOff val="40000"/>
                      </a:schemeClr>
                    </a:solidFill>
                  </a:tcPr>
                </a:tc>
                <a:extLst>
                  <a:ext uri="{0D108BD9-81ED-4DB2-BD59-A6C34878D82A}">
                    <a16:rowId xmlns:a16="http://schemas.microsoft.com/office/drawing/2014/main" val="2841415517"/>
                  </a:ext>
                </a:extLst>
              </a:tr>
              <a:tr h="370840">
                <a:tc>
                  <a:txBody>
                    <a:bodyPr/>
                    <a:lstStyle/>
                    <a:p>
                      <a:r>
                        <a:rPr lang="en-CA" sz="2400" baseline="0" dirty="0" err="1"/>
                        <a:t>Regressão</a:t>
                      </a:r>
                      <a:endParaRPr lang="en-CA" sz="2400" dirty="0" err="1"/>
                    </a:p>
                  </a:txBody>
                  <a:tcPr>
                    <a:solidFill>
                      <a:schemeClr val="accent1"/>
                    </a:solidFill>
                  </a:tcPr>
                </a:tc>
                <a:tc>
                  <a:txBody>
                    <a:bodyPr/>
                    <a:lstStyle/>
                    <a:p>
                      <a:r>
                        <a:rPr lang="en-CA" sz="2400" dirty="0" err="1"/>
                        <a:t>Prevê</a:t>
                      </a:r>
                      <a:r>
                        <a:rPr lang="en-CA" sz="2400" dirty="0"/>
                        <a:t> um valor, por </a:t>
                      </a:r>
                      <a:r>
                        <a:rPr lang="en-CA" sz="2400" dirty="0" err="1"/>
                        <a:t>exemplo</a:t>
                      </a:r>
                      <a:r>
                        <a:rPr lang="en-CA" sz="2400" dirty="0"/>
                        <a:t>, a </a:t>
                      </a:r>
                      <a:r>
                        <a:rPr lang="en-CA" sz="2400" dirty="0" err="1"/>
                        <a:t>renda</a:t>
                      </a:r>
                      <a:r>
                        <a:rPr lang="en-CA" sz="2400" dirty="0"/>
                        <a:t> </a:t>
                      </a:r>
                      <a:r>
                        <a:rPr lang="en-CA" sz="2400" dirty="0" err="1"/>
                        <a:t>anual</a:t>
                      </a:r>
                      <a:r>
                        <a:rPr lang="en-CA" sz="2400" dirty="0"/>
                        <a:t> de </a:t>
                      </a:r>
                      <a:r>
                        <a:rPr lang="en-CA" sz="2400" dirty="0" err="1"/>
                        <a:t>alguém</a:t>
                      </a:r>
                      <a:r>
                        <a:rPr lang="en-CA" sz="2400" dirty="0"/>
                        <a:t> </a:t>
                      </a:r>
                      <a:r>
                        <a:rPr lang="en-CA" sz="2400" dirty="0" err="1"/>
                        <a:t>ou</a:t>
                      </a:r>
                      <a:r>
                        <a:rPr lang="en-CA" sz="2400" dirty="0"/>
                        <a:t> o </a:t>
                      </a:r>
                      <a:r>
                        <a:rPr lang="en-CA" sz="2400" dirty="0" err="1"/>
                        <a:t>preço</a:t>
                      </a:r>
                      <a:r>
                        <a:rPr lang="en-CA" sz="2400" dirty="0"/>
                        <a:t> do </a:t>
                      </a:r>
                      <a:r>
                        <a:rPr lang="en-CA" sz="2400" dirty="0" err="1"/>
                        <a:t>gás</a:t>
                      </a:r>
                      <a:endParaRPr lang="en-CA" sz="2400" baseline="0" dirty="0" err="1"/>
                    </a:p>
                  </a:txBody>
                  <a:tcPr>
                    <a:solidFill>
                      <a:schemeClr val="accent1"/>
                    </a:solidFill>
                  </a:tcPr>
                </a:tc>
                <a:extLst>
                  <a:ext uri="{0D108BD9-81ED-4DB2-BD59-A6C34878D82A}">
                    <a16:rowId xmlns:a16="http://schemas.microsoft.com/office/drawing/2014/main" val="452212226"/>
                  </a:ext>
                </a:extLst>
              </a:tr>
              <a:tr h="370840">
                <a:tc>
                  <a:txBody>
                    <a:bodyPr/>
                    <a:lstStyle/>
                    <a:p>
                      <a:r>
                        <a:rPr lang="en-CA" sz="2400" dirty="0" err="1"/>
                        <a:t>Detecção</a:t>
                      </a:r>
                      <a:r>
                        <a:rPr lang="en-CA" sz="2400" dirty="0"/>
                        <a:t> de </a:t>
                      </a:r>
                      <a:r>
                        <a:rPr lang="en-CA" sz="2400" dirty="0" err="1"/>
                        <a:t>anomalia</a:t>
                      </a:r>
                    </a:p>
                  </a:txBody>
                  <a:tcPr>
                    <a:solidFill>
                      <a:schemeClr val="accent1">
                        <a:lumMod val="60000"/>
                        <a:lumOff val="40000"/>
                      </a:schemeClr>
                    </a:solidFill>
                  </a:tcPr>
                </a:tc>
                <a:tc>
                  <a:txBody>
                    <a:bodyPr/>
                    <a:lstStyle/>
                    <a:p>
                      <a:r>
                        <a:rPr lang="en-CA" sz="2400" dirty="0" err="1"/>
                        <a:t>Encontra</a:t>
                      </a:r>
                      <a:r>
                        <a:rPr lang="en-CA" sz="2400" dirty="0"/>
                        <a:t> </a:t>
                      </a:r>
                      <a:r>
                        <a:rPr lang="en-CA" sz="2400" dirty="0" err="1"/>
                        <a:t>anomalias</a:t>
                      </a:r>
                      <a:r>
                        <a:rPr lang="en-CA" sz="2400" dirty="0"/>
                        <a:t> </a:t>
                      </a:r>
                      <a:r>
                        <a:rPr lang="en-CA" sz="2400" dirty="0" err="1"/>
                        <a:t>nos</a:t>
                      </a:r>
                      <a:r>
                        <a:rPr lang="en-CA" sz="2400" dirty="0"/>
                        <a:t> dados, por </a:t>
                      </a:r>
                      <a:r>
                        <a:rPr lang="en-CA" sz="2400" dirty="0" err="1"/>
                        <a:t>exemplo</a:t>
                      </a:r>
                      <a:r>
                        <a:rPr lang="en-CA" sz="2400" dirty="0"/>
                        <a:t>, </a:t>
                      </a:r>
                      <a:r>
                        <a:rPr lang="en-CA" sz="2400" dirty="0" err="1"/>
                        <a:t>fraudes</a:t>
                      </a:r>
                      <a:r>
                        <a:rPr lang="en-CA" sz="2400" dirty="0"/>
                        <a:t> de </a:t>
                      </a:r>
                      <a:r>
                        <a:rPr lang="en-CA" sz="2400" dirty="0" err="1"/>
                        <a:t>cartão</a:t>
                      </a:r>
                      <a:r>
                        <a:rPr lang="en-CA" sz="2400" dirty="0"/>
                        <a:t> de </a:t>
                      </a:r>
                      <a:r>
                        <a:rPr lang="en-CA" sz="2400" dirty="0" err="1"/>
                        <a:t>crédito</a:t>
                      </a:r>
                      <a:endParaRPr lang="en-CA" sz="2400" baseline="0" dirty="0" err="1"/>
                    </a:p>
                  </a:txBody>
                  <a:tcPr>
                    <a:solidFill>
                      <a:schemeClr val="accent1">
                        <a:lumMod val="60000"/>
                        <a:lumOff val="40000"/>
                      </a:schemeClr>
                    </a:solidFill>
                  </a:tcPr>
                </a:tc>
                <a:extLst>
                  <a:ext uri="{0D108BD9-81ED-4DB2-BD59-A6C34878D82A}">
                    <a16:rowId xmlns:a16="http://schemas.microsoft.com/office/drawing/2014/main" val="2505512211"/>
                  </a:ext>
                </a:extLst>
              </a:tr>
            </a:tbl>
          </a:graphicData>
        </a:graphic>
      </p:graphicFrame>
    </p:spTree>
    <p:extLst>
      <p:ext uri="{BB962C8B-B14F-4D97-AF65-F5344CB8AC3E}">
        <p14:creationId xmlns:p14="http://schemas.microsoft.com/office/powerpoint/2010/main" val="287226159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A699-D2E7-2441-A624-20E71B7A0D76}"/>
              </a:ext>
            </a:extLst>
          </p:cNvPr>
          <p:cNvSpPr>
            <a:spLocks noGrp="1"/>
          </p:cNvSpPr>
          <p:nvPr>
            <p:ph type="title"/>
          </p:nvPr>
        </p:nvSpPr>
        <p:spPr/>
        <p:txBody>
          <a:bodyPr/>
          <a:lstStyle/>
          <a:p>
            <a:r>
              <a:rPr lang="en-US" dirty="0" err="1"/>
              <a:t>Vamos</a:t>
            </a:r>
            <a:r>
              <a:rPr lang="en-US" dirty="0"/>
              <a:t> </a:t>
            </a:r>
            <a:r>
              <a:rPr lang="en-US" dirty="0" err="1"/>
              <a:t>começar</a:t>
            </a:r>
            <a:r>
              <a:rPr lang="en-US" dirty="0"/>
              <a:t> </a:t>
            </a:r>
            <a:r>
              <a:rPr lang="en-US" dirty="0" err="1"/>
              <a:t>clonando</a:t>
            </a:r>
            <a:r>
              <a:rPr lang="en-US" dirty="0"/>
              <a:t> o Notebook do </a:t>
            </a:r>
            <a:r>
              <a:rPr lang="en-US" dirty="0" err="1"/>
              <a:t>nosso</a:t>
            </a:r>
            <a:r>
              <a:rPr lang="en-US" dirty="0"/>
              <a:t> workshop </a:t>
            </a:r>
          </a:p>
        </p:txBody>
      </p:sp>
      <p:sp>
        <p:nvSpPr>
          <p:cNvPr id="5" name="Rectangle 4">
            <a:extLst>
              <a:ext uri="{FF2B5EF4-FFF2-40B4-BE49-F238E27FC236}">
                <a16:creationId xmlns:a16="http://schemas.microsoft.com/office/drawing/2014/main" id="{6FA86200-AFF5-4853-AF4F-9A5082BA7A23}"/>
              </a:ext>
            </a:extLst>
          </p:cNvPr>
          <p:cNvSpPr/>
          <p:nvPr/>
        </p:nvSpPr>
        <p:spPr>
          <a:xfrm>
            <a:off x="388837" y="2034724"/>
            <a:ext cx="11376097" cy="3108543"/>
          </a:xfrm>
          <a:prstGeom prst="rect">
            <a:avLst/>
          </a:prstGeom>
        </p:spPr>
        <p:txBody>
          <a:bodyPr wrap="square" anchor="t">
            <a:spAutoFit/>
          </a:bodyPr>
          <a:lstStyle/>
          <a:p>
            <a:pPr lvl="0" algn="ctr" defTabSz="932742">
              <a:spcBef>
                <a:spcPts val="588"/>
              </a:spcBef>
              <a:buSzPct val="90000"/>
            </a:pPr>
            <a:r>
              <a:rPr lang="en-US" sz="2800" spc="-29" dirty="0">
                <a:ea typeface="+mn-lt"/>
                <a:cs typeface="+mn-lt"/>
                <a:hlinkClick r:id="rId3"/>
              </a:rPr>
              <a:t>https://notebooks.azure.com/pedro-osvm/projects/data-science-2</a:t>
            </a:r>
            <a:endParaRPr lang="pt-BR"/>
          </a:p>
          <a:p>
            <a:pPr algn="ctr"/>
            <a:endParaRPr lang="en-US" sz="6000" dirty="0">
              <a:cs typeface="Segoe UI"/>
            </a:endParaRPr>
          </a:p>
          <a:p>
            <a:pPr algn="ctr"/>
            <a:r>
              <a:rPr lang="en-US" sz="3600" dirty="0"/>
              <a:t>Se </a:t>
            </a:r>
            <a:r>
              <a:rPr lang="en-US" sz="3600" dirty="0" err="1"/>
              <a:t>você</a:t>
            </a:r>
            <a:r>
              <a:rPr lang="en-US" sz="3600" dirty="0"/>
              <a:t> </a:t>
            </a:r>
            <a:r>
              <a:rPr lang="en-US" sz="3600" dirty="0" err="1"/>
              <a:t>ainda</a:t>
            </a:r>
            <a:r>
              <a:rPr lang="en-US" sz="3600" dirty="0"/>
              <a:t> </a:t>
            </a:r>
            <a:r>
              <a:rPr lang="en-US" sz="3600" dirty="0" err="1"/>
              <a:t>não</a:t>
            </a:r>
            <a:r>
              <a:rPr lang="en-US" sz="3600" dirty="0"/>
              <a:t> </a:t>
            </a:r>
            <a:r>
              <a:rPr lang="en-US" sz="3600" dirty="0" err="1"/>
              <a:t>tem</a:t>
            </a:r>
            <a:r>
              <a:rPr lang="en-US" sz="3600" dirty="0"/>
              <a:t> </a:t>
            </a:r>
            <a:r>
              <a:rPr lang="en-US" sz="3600" dirty="0" err="1"/>
              <a:t>uma</a:t>
            </a:r>
            <a:r>
              <a:rPr lang="en-US" sz="3600" dirty="0"/>
              <a:t> </a:t>
            </a:r>
            <a:br>
              <a:rPr lang="en-US" sz="3600" dirty="0"/>
            </a:br>
            <a:r>
              <a:rPr lang="en-US" sz="3600" dirty="0" err="1"/>
              <a:t>conta</a:t>
            </a:r>
            <a:r>
              <a:rPr lang="en-US" sz="3600" dirty="0"/>
              <a:t> da Microsoft, </a:t>
            </a:r>
            <a:r>
              <a:rPr lang="en-US" sz="3600" dirty="0" err="1"/>
              <a:t>comece</a:t>
            </a:r>
            <a:r>
              <a:rPr lang="en-US" sz="3600" dirty="0"/>
              <a:t> </a:t>
            </a:r>
            <a:r>
              <a:rPr lang="en-US" sz="3600" dirty="0" err="1"/>
              <a:t>aqui</a:t>
            </a:r>
            <a:r>
              <a:rPr lang="en-US" sz="3600" dirty="0"/>
              <a:t>:</a:t>
            </a:r>
          </a:p>
          <a:p>
            <a:pPr algn="ctr"/>
            <a:r>
              <a:rPr lang="en-US" sz="3600" dirty="0">
                <a:hlinkClick r:id="rId4"/>
              </a:rPr>
              <a:t>account.microsoft.com</a:t>
            </a:r>
            <a:r>
              <a:rPr lang="en-US" sz="3600" dirty="0"/>
              <a:t> </a:t>
            </a:r>
          </a:p>
        </p:txBody>
      </p:sp>
    </p:spTree>
    <p:extLst>
      <p:ext uri="{BB962C8B-B14F-4D97-AF65-F5344CB8AC3E}">
        <p14:creationId xmlns:p14="http://schemas.microsoft.com/office/powerpoint/2010/main" val="28344496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8964185" cy="866311"/>
          </a:xfrm>
        </p:spPr>
        <p:txBody>
          <a:bodyPr/>
          <a:lstStyle/>
          <a:p>
            <a:r>
              <a:rPr lang="en-US" sz="5250" dirty="0" err="1">
                <a:cs typeface="Segoe UI"/>
              </a:rPr>
              <a:t>Predição</a:t>
            </a:r>
            <a:r>
              <a:rPr lang="en-US" sz="5250" dirty="0">
                <a:cs typeface="Segoe UI"/>
              </a:rPr>
              <a:t>: </a:t>
            </a:r>
            <a:r>
              <a:rPr lang="en-US" sz="5250" dirty="0" err="1">
                <a:cs typeface="Segoe UI"/>
              </a:rPr>
              <a:t>regressão</a:t>
            </a:r>
            <a:r>
              <a:rPr lang="en-US" sz="5250" dirty="0">
                <a:cs typeface="Segoe UI"/>
              </a:rPr>
              <a:t> linear</a:t>
            </a:r>
            <a:endParaRPr lang="en-US" sz="5250" dirty="0"/>
          </a:p>
        </p:txBody>
      </p:sp>
    </p:spTree>
    <p:extLst>
      <p:ext uri="{BB962C8B-B14F-4D97-AF65-F5344CB8AC3E}">
        <p14:creationId xmlns:p14="http://schemas.microsoft.com/office/powerpoint/2010/main" val="2512145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22173C-3007-1B46-8D3E-604239094176}"/>
              </a:ext>
            </a:extLst>
          </p:cNvPr>
          <p:cNvSpPr>
            <a:spLocks noGrp="1"/>
          </p:cNvSpPr>
          <p:nvPr>
            <p:ph type="body" sz="quarter" idx="10"/>
          </p:nvPr>
        </p:nvSpPr>
        <p:spPr>
          <a:xfrm>
            <a:off x="269239" y="1101565"/>
            <a:ext cx="5557834" cy="2033634"/>
          </a:xfrm>
        </p:spPr>
        <p:txBody>
          <a:bodyPr vert="horz" wrap="square" lIns="0" tIns="0" rIns="0" bIns="0" rtlCol="0" anchor="t">
            <a:spAutoFit/>
          </a:bodyPr>
          <a:lstStyle/>
          <a:p>
            <a:r>
              <a:rPr lang="en-US" sz="3200" dirty="0">
                <a:cs typeface="Segoe UI"/>
              </a:rPr>
              <a:t>“</a:t>
            </a:r>
            <a:r>
              <a:rPr lang="en-US" sz="3200" dirty="0" err="1">
                <a:cs typeface="Segoe UI"/>
              </a:rPr>
              <a:t>Desenhe</a:t>
            </a:r>
            <a:r>
              <a:rPr lang="en-US" sz="3200" dirty="0">
                <a:cs typeface="Segoe UI"/>
              </a:rPr>
              <a:t> </a:t>
            </a:r>
            <a:r>
              <a:rPr lang="en-US" sz="3200" dirty="0" err="1">
                <a:cs typeface="Segoe UI"/>
              </a:rPr>
              <a:t>uma</a:t>
            </a:r>
            <a:r>
              <a:rPr lang="en-US" sz="3200" dirty="0">
                <a:cs typeface="Segoe UI"/>
              </a:rPr>
              <a:t> </a:t>
            </a:r>
            <a:r>
              <a:rPr lang="en-US" sz="3200" dirty="0" err="1">
                <a:cs typeface="Segoe UI"/>
              </a:rPr>
              <a:t>linha</a:t>
            </a:r>
            <a:r>
              <a:rPr lang="en-US" sz="3200" dirty="0">
                <a:cs typeface="Segoe UI"/>
              </a:rPr>
              <a:t>”: </a:t>
            </a:r>
            <a:endParaRPr lang="en-US" sz="3200" dirty="0"/>
          </a:p>
          <a:p>
            <a:pPr marL="457200" indent="-457200">
              <a:buFont typeface="Arial" panose="020B0604020202020204" pitchFamily="34" charset="0"/>
              <a:buChar char="•"/>
            </a:pPr>
            <a:r>
              <a:rPr lang="en-US" sz="1750" dirty="0" err="1">
                <a:cs typeface="Segoe UI"/>
              </a:rPr>
              <a:t>Extrapola</a:t>
            </a:r>
            <a:r>
              <a:rPr lang="en-US" sz="1750" dirty="0">
                <a:cs typeface="Segoe UI"/>
              </a:rPr>
              <a:t> </a:t>
            </a:r>
            <a:r>
              <a:rPr lang="en-US" sz="1750" dirty="0" err="1">
                <a:cs typeface="Segoe UI"/>
              </a:rPr>
              <a:t>tendências</a:t>
            </a:r>
            <a:r>
              <a:rPr lang="en-US" sz="1750" dirty="0">
                <a:cs typeface="Segoe UI"/>
              </a:rPr>
              <a:t> a </a:t>
            </a:r>
            <a:r>
              <a:rPr lang="en-US" sz="1750" dirty="0" err="1">
                <a:cs typeface="Segoe UI"/>
              </a:rPr>
              <a:t>partir</a:t>
            </a:r>
            <a:r>
              <a:rPr lang="en-US" sz="1750" dirty="0">
                <a:cs typeface="Segoe UI"/>
              </a:rPr>
              <a:t> de dados </a:t>
            </a:r>
            <a:r>
              <a:rPr lang="en-US" sz="1750" dirty="0" err="1">
                <a:cs typeface="Segoe UI"/>
              </a:rPr>
              <a:t>existentes</a:t>
            </a:r>
          </a:p>
          <a:p>
            <a:pPr marL="457200" indent="-457200">
              <a:buFont typeface="Arial" panose="020B0604020202020204" pitchFamily="34" charset="0"/>
              <a:buChar char="•"/>
            </a:pPr>
            <a:r>
              <a:rPr lang="en-US" sz="1750" dirty="0" err="1">
                <a:cs typeface="Segoe UI"/>
              </a:rPr>
              <a:t>Exemplo</a:t>
            </a:r>
            <a:r>
              <a:rPr lang="en-US" sz="1750" dirty="0">
                <a:cs typeface="Segoe UI"/>
              </a:rPr>
              <a:t>: Dados de </a:t>
            </a:r>
            <a:r>
              <a:rPr lang="en-US" sz="1750" dirty="0" err="1">
                <a:cs typeface="Segoe UI"/>
              </a:rPr>
              <a:t>habitação</a:t>
            </a:r>
            <a:r>
              <a:rPr lang="en-US" sz="1750" dirty="0">
                <a:cs typeface="Segoe UI"/>
              </a:rPr>
              <a:t> dos E.U.A. (</a:t>
            </a:r>
            <a:r>
              <a:rPr lang="en-US" sz="1750" i="1" dirty="0">
                <a:cs typeface="Segoe UI"/>
              </a:rPr>
              <a:t>U.S. Housing dataset</a:t>
            </a:r>
            <a:r>
              <a:rPr lang="en-US" sz="1750" dirty="0">
                <a:cs typeface="Segoe UI"/>
              </a:rPr>
              <a:t>)</a:t>
            </a:r>
            <a:endParaRPr lang="en-US" dirty="0"/>
          </a:p>
          <a:p>
            <a:endParaRPr lang="en-US"/>
          </a:p>
        </p:txBody>
      </p:sp>
      <p:sp>
        <p:nvSpPr>
          <p:cNvPr id="2" name="Title 1">
            <a:extLst>
              <a:ext uri="{FF2B5EF4-FFF2-40B4-BE49-F238E27FC236}">
                <a16:creationId xmlns:a16="http://schemas.microsoft.com/office/drawing/2014/main" id="{179D43E9-0D1C-AF4A-8291-81C4A0BE2184}"/>
              </a:ext>
            </a:extLst>
          </p:cNvPr>
          <p:cNvSpPr>
            <a:spLocks noGrp="1"/>
          </p:cNvSpPr>
          <p:nvPr>
            <p:ph type="title"/>
          </p:nvPr>
        </p:nvSpPr>
        <p:spPr>
          <a:xfrm>
            <a:off x="269240" y="289512"/>
            <a:ext cx="11655840" cy="692497"/>
          </a:xfrm>
        </p:spPr>
        <p:txBody>
          <a:bodyPr/>
          <a:lstStyle/>
          <a:p>
            <a:r>
              <a:rPr lang="en-US" dirty="0" err="1">
                <a:latin typeface="Segoe UI Semibold"/>
                <a:cs typeface="Segoe UI Semibold"/>
              </a:rPr>
              <a:t>Predição</a:t>
            </a:r>
            <a:r>
              <a:rPr lang="en-US" dirty="0">
                <a:latin typeface="Segoe UI Semibold"/>
                <a:cs typeface="Segoe UI Semibold"/>
              </a:rPr>
              <a:t>: </a:t>
            </a:r>
            <a:r>
              <a:rPr lang="en-US" dirty="0" err="1">
                <a:latin typeface="Segoe UI Semibold"/>
                <a:cs typeface="Segoe UI Semibold"/>
              </a:rPr>
              <a:t>regressão</a:t>
            </a:r>
            <a:r>
              <a:rPr lang="en-US" dirty="0">
                <a:latin typeface="Segoe UI Semibold"/>
                <a:cs typeface="Segoe UI Semibold"/>
              </a:rPr>
              <a:t> linear</a:t>
            </a:r>
          </a:p>
        </p:txBody>
      </p:sp>
      <p:pic>
        <p:nvPicPr>
          <p:cNvPr id="5" name="Content Placeholder 5">
            <a:extLst>
              <a:ext uri="{FF2B5EF4-FFF2-40B4-BE49-F238E27FC236}">
                <a16:creationId xmlns:a16="http://schemas.microsoft.com/office/drawing/2014/main" id="{6D2282A8-5AA5-404B-8E48-B75532E155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50498" y="1182687"/>
            <a:ext cx="5486400" cy="4324351"/>
          </a:xfrm>
          <a:prstGeom prst="rect">
            <a:avLst/>
          </a:prstGeom>
        </p:spPr>
      </p:pic>
    </p:spTree>
    <p:extLst>
      <p:ext uri="{BB962C8B-B14F-4D97-AF65-F5344CB8AC3E}">
        <p14:creationId xmlns:p14="http://schemas.microsoft.com/office/powerpoint/2010/main" val="6747194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722647"/>
            <a:ext cx="8964185" cy="958909"/>
          </a:xfrm>
        </p:spPr>
        <p:txBody>
          <a:bodyPr/>
          <a:lstStyle/>
          <a:p>
            <a:r>
              <a:rPr lang="en-US" sz="5250" dirty="0" err="1">
                <a:cs typeface="Segoe UI"/>
              </a:rPr>
              <a:t>Intervalo</a:t>
            </a:r>
            <a:r>
              <a:rPr lang="en-US" sz="5250" dirty="0">
                <a:cs typeface="Segoe UI"/>
              </a:rPr>
              <a:t> de 5 </a:t>
            </a:r>
            <a:r>
              <a:rPr lang="en-US" sz="5250" dirty="0" err="1">
                <a:cs typeface="Segoe UI"/>
              </a:rPr>
              <a:t>minutos</a:t>
            </a:r>
            <a:endParaRPr lang="pt-BR" dirty="0" err="1"/>
          </a:p>
        </p:txBody>
      </p:sp>
    </p:spTree>
    <p:extLst>
      <p:ext uri="{BB962C8B-B14F-4D97-AF65-F5344CB8AC3E}">
        <p14:creationId xmlns:p14="http://schemas.microsoft.com/office/powerpoint/2010/main" val="9348257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8964185" cy="866311"/>
          </a:xfrm>
        </p:spPr>
        <p:txBody>
          <a:bodyPr/>
          <a:lstStyle/>
          <a:p>
            <a:r>
              <a:rPr lang="en-US" sz="5250" dirty="0" err="1">
                <a:cs typeface="Segoe UI"/>
              </a:rPr>
              <a:t>Classificação</a:t>
            </a:r>
            <a:r>
              <a:rPr lang="en-US" sz="5250" dirty="0">
                <a:cs typeface="Segoe UI"/>
              </a:rPr>
              <a:t>: </a:t>
            </a:r>
            <a:r>
              <a:rPr lang="en-US" sz="5250" dirty="0" err="1">
                <a:cs typeface="Segoe UI"/>
              </a:rPr>
              <a:t>regressão</a:t>
            </a:r>
            <a:r>
              <a:rPr lang="en-US" sz="5250" dirty="0">
                <a:cs typeface="Segoe UI"/>
              </a:rPr>
              <a:t> </a:t>
            </a:r>
            <a:r>
              <a:rPr lang="en-US" sz="5250" dirty="0" err="1">
                <a:cs typeface="Segoe UI"/>
              </a:rPr>
              <a:t>logística</a:t>
            </a:r>
            <a:endParaRPr lang="en-US" sz="5250" dirty="0" err="1"/>
          </a:p>
        </p:txBody>
      </p:sp>
    </p:spTree>
    <p:extLst>
      <p:ext uri="{BB962C8B-B14F-4D97-AF65-F5344CB8AC3E}">
        <p14:creationId xmlns:p14="http://schemas.microsoft.com/office/powerpoint/2010/main" val="2956323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22173C-3007-1B46-8D3E-604239094176}"/>
              </a:ext>
            </a:extLst>
          </p:cNvPr>
          <p:cNvSpPr>
            <a:spLocks noGrp="1"/>
          </p:cNvSpPr>
          <p:nvPr>
            <p:ph type="body" sz="quarter" idx="10"/>
          </p:nvPr>
        </p:nvSpPr>
        <p:spPr>
          <a:xfrm>
            <a:off x="269239" y="1101565"/>
            <a:ext cx="5557834" cy="2610715"/>
          </a:xfrm>
        </p:spPr>
        <p:txBody>
          <a:bodyPr vert="horz" wrap="square" lIns="0" tIns="0" rIns="0" bIns="0" rtlCol="0" anchor="t">
            <a:spAutoFit/>
          </a:bodyPr>
          <a:lstStyle/>
          <a:p>
            <a:r>
              <a:rPr lang="en-US" sz="3200" dirty="0" err="1">
                <a:cs typeface="Segoe UI"/>
              </a:rPr>
              <a:t>Classificação</a:t>
            </a:r>
            <a:r>
              <a:rPr lang="en-US" sz="3200" dirty="0">
                <a:cs typeface="Segoe UI"/>
              </a:rPr>
              <a:t> </a:t>
            </a:r>
            <a:r>
              <a:rPr lang="en-US" sz="3200" dirty="0" err="1">
                <a:cs typeface="Segoe UI"/>
              </a:rPr>
              <a:t>binária</a:t>
            </a:r>
            <a:r>
              <a:rPr lang="en-US" sz="3200" dirty="0">
                <a:cs typeface="Segoe UI"/>
              </a:rPr>
              <a:t>:</a:t>
            </a:r>
          </a:p>
          <a:p>
            <a:pPr marL="457200" indent="-457200">
              <a:buFont typeface="Arial" panose="020B0604020202020204" pitchFamily="34" charset="0"/>
              <a:buChar char="•"/>
            </a:pPr>
            <a:r>
              <a:rPr lang="en-US" sz="1750" dirty="0" err="1">
                <a:cs typeface="Segoe UI"/>
              </a:rPr>
              <a:t>Ajuste</a:t>
            </a:r>
            <a:r>
              <a:rPr lang="en-US" sz="1750" dirty="0">
                <a:cs typeface="Segoe UI"/>
              </a:rPr>
              <a:t> </a:t>
            </a:r>
            <a:r>
              <a:rPr lang="en-US" sz="1750" dirty="0" err="1">
                <a:cs typeface="Segoe UI"/>
              </a:rPr>
              <a:t>uma</a:t>
            </a:r>
            <a:r>
              <a:rPr lang="en-US" sz="1750" dirty="0">
                <a:cs typeface="Segoe UI"/>
              </a:rPr>
              <a:t> </a:t>
            </a:r>
            <a:r>
              <a:rPr lang="en-US" sz="1750" dirty="0" err="1">
                <a:cs typeface="Segoe UI"/>
              </a:rPr>
              <a:t>curva</a:t>
            </a:r>
            <a:r>
              <a:rPr lang="en-US" sz="1750" dirty="0">
                <a:cs typeface="Segoe UI"/>
              </a:rPr>
              <a:t> "S" entre 0 e 1</a:t>
            </a:r>
          </a:p>
          <a:p>
            <a:pPr marL="457200" indent="-457200">
              <a:buFont typeface="Arial" panose="020B0604020202020204" pitchFamily="34" charset="0"/>
              <a:buChar char="•"/>
            </a:pPr>
            <a:r>
              <a:rPr lang="en-US" sz="1750" dirty="0">
                <a:cs typeface="Segoe UI"/>
              </a:rPr>
              <a:t>0 é a </a:t>
            </a:r>
            <a:r>
              <a:rPr lang="en-US" sz="1750" dirty="0" err="1">
                <a:cs typeface="Segoe UI"/>
              </a:rPr>
              <a:t>condição</a:t>
            </a:r>
            <a:r>
              <a:rPr lang="en-US" sz="1750" dirty="0">
                <a:cs typeface="Segoe UI"/>
              </a:rPr>
              <a:t> falsa</a:t>
            </a:r>
          </a:p>
          <a:p>
            <a:pPr marL="457200" indent="-457200">
              <a:buFont typeface="Arial" panose="020B0604020202020204" pitchFamily="34" charset="0"/>
              <a:buChar char="•"/>
            </a:pPr>
            <a:r>
              <a:rPr lang="en-US" sz="1750" dirty="0">
                <a:cs typeface="Segoe UI"/>
              </a:rPr>
              <a:t>1 é a </a:t>
            </a:r>
            <a:r>
              <a:rPr lang="en-US" sz="1750" dirty="0" err="1">
                <a:cs typeface="Segoe UI"/>
              </a:rPr>
              <a:t>verdadeira</a:t>
            </a:r>
            <a:endParaRPr lang="en-US" dirty="0" err="1"/>
          </a:p>
          <a:p>
            <a:pPr marL="457200" indent="-457200">
              <a:buFont typeface="Arial" panose="020B0604020202020204" pitchFamily="34" charset="0"/>
              <a:buChar char="•"/>
            </a:pPr>
            <a:r>
              <a:rPr lang="en-US" sz="1750" dirty="0" err="1">
                <a:cs typeface="Segoe UI"/>
              </a:rPr>
              <a:t>Exemplo</a:t>
            </a:r>
            <a:r>
              <a:rPr lang="en-US" sz="1750" dirty="0">
                <a:cs typeface="Segoe UI"/>
              </a:rPr>
              <a:t>: conjunto de dados do </a:t>
            </a:r>
            <a:r>
              <a:rPr lang="en-US" sz="1750" i="1" dirty="0">
                <a:cs typeface="Segoe UI"/>
              </a:rPr>
              <a:t>Titanic</a:t>
            </a:r>
            <a:endParaRPr lang="en-US" sz="1750" dirty="0">
              <a:cs typeface="Segoe UI"/>
            </a:endParaRPr>
          </a:p>
          <a:p>
            <a:endParaRPr lang="en-US"/>
          </a:p>
        </p:txBody>
      </p:sp>
      <p:sp>
        <p:nvSpPr>
          <p:cNvPr id="2" name="Title 1">
            <a:extLst>
              <a:ext uri="{FF2B5EF4-FFF2-40B4-BE49-F238E27FC236}">
                <a16:creationId xmlns:a16="http://schemas.microsoft.com/office/drawing/2014/main" id="{179D43E9-0D1C-AF4A-8291-81C4A0BE2184}"/>
              </a:ext>
            </a:extLst>
          </p:cNvPr>
          <p:cNvSpPr>
            <a:spLocks noGrp="1"/>
          </p:cNvSpPr>
          <p:nvPr>
            <p:ph type="title"/>
          </p:nvPr>
        </p:nvSpPr>
        <p:spPr>
          <a:xfrm>
            <a:off x="269240" y="289512"/>
            <a:ext cx="11655840" cy="692497"/>
          </a:xfrm>
        </p:spPr>
        <p:txBody>
          <a:bodyPr/>
          <a:lstStyle/>
          <a:p>
            <a:r>
              <a:rPr lang="en-US" dirty="0" err="1">
                <a:latin typeface="Segoe UI Semibold"/>
                <a:cs typeface="Segoe UI Semibold"/>
              </a:rPr>
              <a:t>Classificação</a:t>
            </a:r>
            <a:r>
              <a:rPr lang="en-US" dirty="0">
                <a:latin typeface="Segoe UI Semibold"/>
                <a:cs typeface="Segoe UI Semibold"/>
              </a:rPr>
              <a:t>: </a:t>
            </a:r>
            <a:r>
              <a:rPr lang="en-US" dirty="0" err="1">
                <a:latin typeface="Segoe UI Semibold"/>
                <a:cs typeface="Segoe UI Semibold"/>
              </a:rPr>
              <a:t>regressão</a:t>
            </a:r>
            <a:r>
              <a:rPr lang="en-US" dirty="0">
                <a:latin typeface="Segoe UI Semibold"/>
                <a:cs typeface="Segoe UI Semibold"/>
              </a:rPr>
              <a:t> </a:t>
            </a:r>
            <a:r>
              <a:rPr lang="en-US" dirty="0" err="1">
                <a:latin typeface="Segoe UI Semibold"/>
                <a:cs typeface="Segoe UI Semibold"/>
              </a:rPr>
              <a:t>logística</a:t>
            </a:r>
          </a:p>
        </p:txBody>
      </p:sp>
      <p:pic>
        <p:nvPicPr>
          <p:cNvPr id="6" name="Content Placeholder 4">
            <a:extLst>
              <a:ext uri="{FF2B5EF4-FFF2-40B4-BE49-F238E27FC236}">
                <a16:creationId xmlns:a16="http://schemas.microsoft.com/office/drawing/2014/main" id="{6C11D672-932B-AF44-9FBA-41FE1EF41E3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31599" y="1352550"/>
            <a:ext cx="6486327" cy="4114800"/>
          </a:xfrm>
          <a:prstGeom prst="rect">
            <a:avLst/>
          </a:prstGeom>
        </p:spPr>
      </p:pic>
    </p:spTree>
    <p:extLst>
      <p:ext uri="{BB962C8B-B14F-4D97-AF65-F5344CB8AC3E}">
        <p14:creationId xmlns:p14="http://schemas.microsoft.com/office/powerpoint/2010/main" val="19325453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692497"/>
          </a:xfrm>
        </p:spPr>
        <p:txBody>
          <a:bodyPr/>
          <a:lstStyle/>
          <a:p>
            <a:r>
              <a:rPr lang="en-US" dirty="0" err="1"/>
              <a:t>Palestrante</a:t>
            </a:r>
            <a:endParaRPr lang="en-US" dirty="0"/>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274126" y="2383776"/>
            <a:ext cx="5988047" cy="3136628"/>
          </a:xfrm>
        </p:spPr>
        <p:txBody>
          <a:bodyPr vert="horz" wrap="square" lIns="0" tIns="0" rIns="0" bIns="0" rtlCol="0" anchor="t">
            <a:spAutoFit/>
          </a:bodyPr>
          <a:lstStyle/>
          <a:p>
            <a:pPr>
              <a:spcAft>
                <a:spcPts val="500"/>
              </a:spcAft>
            </a:pPr>
            <a:r>
              <a:rPr lang="pt-BR" dirty="0">
                <a:latin typeface="Segoe UI Light"/>
                <a:cs typeface="Segoe UI Light"/>
              </a:rPr>
              <a:t>Pedro O.S. Vaz-de-Melo</a:t>
            </a:r>
            <a:endParaRPr lang="pt-BR" sz="2600" dirty="0">
              <a:solidFill>
                <a:srgbClr val="00BCF3"/>
              </a:solidFill>
            </a:endParaRPr>
          </a:p>
          <a:p>
            <a:pPr>
              <a:lnSpc>
                <a:spcPts val="1800"/>
              </a:lnSpc>
              <a:spcAft>
                <a:spcPts val="500"/>
              </a:spcAft>
            </a:pPr>
            <a:r>
              <a:rPr lang="pt-BR" sz="1400" i="1" dirty="0">
                <a:solidFill>
                  <a:schemeClr val="tx1"/>
                </a:solidFill>
                <a:latin typeface="Segoe Pro SemiLight"/>
                <a:ea typeface="Segoe Pro SemiLight" charset="0"/>
                <a:cs typeface="Segoe Pro SemiLight" charset="0"/>
              </a:rPr>
              <a:t>PhD, Professor Adjunto - DCC@UFMG</a:t>
            </a:r>
          </a:p>
          <a:p>
            <a:pPr>
              <a:lnSpc>
                <a:spcPts val="1800"/>
              </a:lnSpc>
            </a:pPr>
            <a:r>
              <a:rPr lang="pt-BR" sz="1400" b="1" dirty="0">
                <a:solidFill>
                  <a:schemeClr val="bg2">
                    <a:lumMod val="10000"/>
                  </a:schemeClr>
                </a:solidFill>
                <a:latin typeface="Segoe Pro Semibold"/>
                <a:ea typeface="Segoe Pro Semibold" charset="0"/>
                <a:cs typeface="Segoe Pro Semibold" charset="0"/>
              </a:rPr>
              <a:t>Speaker </a:t>
            </a:r>
            <a:r>
              <a:rPr lang="pt-BR" sz="1400" b="1" dirty="0" err="1">
                <a:solidFill>
                  <a:schemeClr val="bg2">
                    <a:lumMod val="10000"/>
                  </a:schemeClr>
                </a:solidFill>
                <a:latin typeface="Segoe Pro Semibold"/>
                <a:ea typeface="Segoe Pro Semibold" charset="0"/>
                <a:cs typeface="Segoe Pro Semibold" charset="0"/>
              </a:rPr>
              <a:t>Bio</a:t>
            </a:r>
            <a:r>
              <a:rPr lang="pt-BR" sz="1400" b="1" dirty="0">
                <a:solidFill>
                  <a:schemeClr val="bg2">
                    <a:lumMod val="10000"/>
                  </a:schemeClr>
                </a:solidFill>
                <a:latin typeface="Segoe Pro Semibold"/>
                <a:ea typeface="Segoe Pro Semibold" charset="0"/>
                <a:cs typeface="Segoe Pro Semibold" charset="0"/>
              </a:rPr>
              <a:t>:</a:t>
            </a:r>
            <a:r>
              <a:rPr lang="pt-BR" sz="1400" b="1" dirty="0">
                <a:solidFill>
                  <a:schemeClr val="tx1"/>
                </a:solidFill>
                <a:latin typeface="Segoe Pro Semibold"/>
                <a:ea typeface="Segoe Pro Semibold" charset="0"/>
                <a:cs typeface="Segoe Pro Semibold" charset="0"/>
              </a:rPr>
              <a:t> </a:t>
            </a:r>
            <a:r>
              <a:rPr lang="pt-BR" sz="1400" dirty="0">
                <a:solidFill>
                  <a:schemeClr val="tx1"/>
                </a:solidFill>
                <a:latin typeface="Segoe UI Light"/>
                <a:cs typeface="Segoe UI Light"/>
              </a:rPr>
              <a:t>possui graduação em Ciência da Computação pela Pontifícia Universidade Católica de Minas Gerais (2003) e mestrado em Informática pela Pontifícia Universidade Católica de Minas Gerais (2007). Concluiu seu doutorado pela Universidade Federal de Minas, com doutorado sanduíche na Carnegie </a:t>
            </a:r>
            <a:r>
              <a:rPr lang="pt-BR" sz="1400" dirty="0" err="1">
                <a:solidFill>
                  <a:schemeClr val="tx1"/>
                </a:solidFill>
                <a:latin typeface="Segoe UI Light"/>
                <a:cs typeface="Segoe UI Light"/>
              </a:rPr>
              <a:t>Mellon</a:t>
            </a:r>
            <a:r>
              <a:rPr lang="pt-BR" sz="1400" dirty="0">
                <a:solidFill>
                  <a:schemeClr val="tx1"/>
                </a:solidFill>
                <a:latin typeface="Segoe UI Light"/>
                <a:cs typeface="Segoe UI Light"/>
              </a:rPr>
              <a:t> </a:t>
            </a:r>
            <a:r>
              <a:rPr lang="pt-BR" sz="1400" dirty="0" err="1">
                <a:solidFill>
                  <a:schemeClr val="tx1"/>
                </a:solidFill>
                <a:latin typeface="Segoe UI Light"/>
                <a:cs typeface="Segoe UI Light"/>
              </a:rPr>
              <a:t>University</a:t>
            </a:r>
            <a:r>
              <a:rPr lang="pt-BR" sz="1400" dirty="0">
                <a:solidFill>
                  <a:schemeClr val="tx1"/>
                </a:solidFill>
                <a:latin typeface="Segoe UI Light"/>
                <a:cs typeface="Segoe UI Light"/>
              </a:rPr>
              <a:t> e com um período de cinco meses como pesquisador visitante no INRIA Lyon. Seu interesse de pesquisa é focado principalmente na descoberta de conhecimento e mineração de dados em sistemas distribuídos e complexos. Pedro publicou mais de sessenta artigos revisados por pares em periódicos, revistas e conferências, como ACM SIGKDD, </a:t>
            </a:r>
            <a:r>
              <a:rPr lang="pt-BR" sz="1400" dirty="0" err="1">
                <a:solidFill>
                  <a:schemeClr val="tx1"/>
                </a:solidFill>
                <a:latin typeface="Segoe UI Light"/>
                <a:cs typeface="Segoe UI Light"/>
              </a:rPr>
              <a:t>Neurips</a:t>
            </a:r>
            <a:r>
              <a:rPr lang="pt-BR" sz="1400" dirty="0">
                <a:solidFill>
                  <a:schemeClr val="tx1"/>
                </a:solidFill>
                <a:latin typeface="Segoe UI Light"/>
                <a:cs typeface="Segoe UI Light"/>
              </a:rPr>
              <a:t>, WWW, ICWSM, ACM TKDD, PLOS ONE e IEEE </a:t>
            </a:r>
            <a:r>
              <a:rPr lang="pt-BR" sz="1400" dirty="0" err="1">
                <a:solidFill>
                  <a:schemeClr val="tx1"/>
                </a:solidFill>
                <a:latin typeface="Segoe UI Light"/>
                <a:cs typeface="Segoe UI Light"/>
              </a:rPr>
              <a:t>Commag</a:t>
            </a:r>
            <a:r>
              <a:rPr lang="pt-BR" sz="1400" dirty="0">
                <a:solidFill>
                  <a:schemeClr val="tx1"/>
                </a:solidFill>
                <a:latin typeface="Segoe UI Light"/>
                <a:cs typeface="Segoe UI Light"/>
              </a:rPr>
              <a:t>. </a:t>
            </a:r>
            <a:endParaRPr lang="pt-BR" sz="1400" dirty="0">
              <a:solidFill>
                <a:schemeClr val="tx1"/>
              </a:solidFill>
            </a:endParaRPr>
          </a:p>
        </p:txBody>
      </p:sp>
      <p:pic>
        <p:nvPicPr>
          <p:cNvPr id="6" name="Imagem 6">
            <a:extLst>
              <a:ext uri="{FF2B5EF4-FFF2-40B4-BE49-F238E27FC236}">
                <a16:creationId xmlns:a16="http://schemas.microsoft.com/office/drawing/2014/main" id="{9A56E28E-3897-43F9-8C70-A4872334B5F4}"/>
              </a:ext>
            </a:extLst>
          </p:cNvPr>
          <p:cNvPicPr>
            <a:picLocks noChangeAspect="1"/>
          </p:cNvPicPr>
          <p:nvPr/>
        </p:nvPicPr>
        <p:blipFill rotWithShape="1">
          <a:blip r:embed="rId2">
            <a:extLst>
              <a:ext uri="{28A0092B-C50C-407E-A947-70E740481C1C}">
                <a14:useLocalDpi xmlns:a14="http://schemas.microsoft.com/office/drawing/2010/main" val="0"/>
              </a:ext>
            </a:extLst>
          </a:blip>
          <a:srcRect l="21465" t="11265" r="25245" b="22669"/>
          <a:stretch/>
        </p:blipFill>
        <p:spPr>
          <a:xfrm>
            <a:off x="269240" y="2503606"/>
            <a:ext cx="1690189" cy="1864179"/>
          </a:xfrm>
          <a:prstGeom prst="ellipse">
            <a:avLst/>
          </a:prstGeom>
          <a:ln w="63500" cap="rnd">
            <a:noFill/>
          </a:ln>
          <a:effectLst/>
        </p:spPr>
      </p:pic>
    </p:spTree>
    <p:extLst>
      <p:ext uri="{BB962C8B-B14F-4D97-AF65-F5344CB8AC3E}">
        <p14:creationId xmlns:p14="http://schemas.microsoft.com/office/powerpoint/2010/main" val="23798679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8964185" cy="866311"/>
          </a:xfrm>
        </p:spPr>
        <p:txBody>
          <a:bodyPr/>
          <a:lstStyle/>
          <a:p>
            <a:r>
              <a:rPr lang="en-US" sz="5250" dirty="0" err="1">
                <a:cs typeface="Segoe UI"/>
              </a:rPr>
              <a:t>Classificação</a:t>
            </a:r>
            <a:r>
              <a:rPr lang="en-US" sz="5250" dirty="0">
                <a:cs typeface="Segoe UI"/>
              </a:rPr>
              <a:t>: </a:t>
            </a:r>
            <a:r>
              <a:rPr lang="en-US" sz="5250" dirty="0" err="1">
                <a:cs typeface="Segoe UI"/>
              </a:rPr>
              <a:t>árvores</a:t>
            </a:r>
            <a:r>
              <a:rPr lang="en-US" sz="5250" dirty="0">
                <a:cs typeface="Segoe UI"/>
              </a:rPr>
              <a:t> de </a:t>
            </a:r>
            <a:r>
              <a:rPr lang="en-US" sz="5250" dirty="0" err="1">
                <a:cs typeface="Segoe UI"/>
              </a:rPr>
              <a:t>decisão</a:t>
            </a:r>
            <a:endParaRPr lang="en-US" sz="5250" dirty="0" err="1"/>
          </a:p>
        </p:txBody>
      </p:sp>
    </p:spTree>
    <p:extLst>
      <p:ext uri="{BB962C8B-B14F-4D97-AF65-F5344CB8AC3E}">
        <p14:creationId xmlns:p14="http://schemas.microsoft.com/office/powerpoint/2010/main" val="33694898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222173C-3007-1B46-8D3E-604239094176}"/>
              </a:ext>
            </a:extLst>
          </p:cNvPr>
          <p:cNvSpPr>
            <a:spLocks noGrp="1"/>
          </p:cNvSpPr>
          <p:nvPr>
            <p:ph type="body" sz="quarter" idx="10"/>
          </p:nvPr>
        </p:nvSpPr>
        <p:spPr>
          <a:xfrm>
            <a:off x="269239" y="1101565"/>
            <a:ext cx="5557834" cy="1338828"/>
          </a:xfrm>
        </p:spPr>
        <p:txBody>
          <a:bodyPr vert="horz" wrap="square" lIns="0" tIns="0" rIns="0" bIns="0" rtlCol="0" anchor="t">
            <a:spAutoFit/>
          </a:bodyPr>
          <a:lstStyle/>
          <a:p>
            <a:r>
              <a:rPr lang="en-US" sz="3200" dirty="0" err="1">
                <a:cs typeface="Segoe UI"/>
              </a:rPr>
              <a:t>Classificação</a:t>
            </a:r>
            <a:r>
              <a:rPr lang="en-US" sz="3200" dirty="0">
                <a:cs typeface="Segoe UI"/>
              </a:rPr>
              <a:t> </a:t>
            </a:r>
            <a:r>
              <a:rPr lang="en-US" sz="3200" dirty="0" err="1">
                <a:cs typeface="Segoe UI"/>
              </a:rPr>
              <a:t>binária</a:t>
            </a:r>
            <a:r>
              <a:rPr lang="en-US" sz="3200" dirty="0">
                <a:cs typeface="Segoe UI"/>
              </a:rPr>
              <a:t>:</a:t>
            </a:r>
            <a:endParaRPr lang="en-US" sz="3200" dirty="0"/>
          </a:p>
          <a:p>
            <a:pPr marL="457200" indent="-457200">
              <a:buFont typeface="Arial" panose="020B0604020202020204" pitchFamily="34" charset="0"/>
              <a:buChar char="•"/>
            </a:pPr>
            <a:r>
              <a:rPr lang="en-US" sz="1750" dirty="0" err="1">
                <a:cs typeface="Segoe UI"/>
              </a:rPr>
              <a:t>Questões</a:t>
            </a:r>
            <a:r>
              <a:rPr lang="en-US" sz="1750" dirty="0">
                <a:cs typeface="Segoe UI"/>
              </a:rPr>
              <a:t> de V </a:t>
            </a:r>
            <a:r>
              <a:rPr lang="en-US" sz="1750" dirty="0" err="1">
                <a:cs typeface="Segoe UI"/>
              </a:rPr>
              <a:t>ou</a:t>
            </a:r>
            <a:r>
              <a:rPr lang="en-US" sz="1750" dirty="0">
                <a:cs typeface="Segoe UI"/>
              </a:rPr>
              <a:t> F (</a:t>
            </a:r>
            <a:r>
              <a:rPr lang="en-US" sz="1750" i="1" dirty="0">
                <a:cs typeface="Segoe UI"/>
              </a:rPr>
              <a:t>True</a:t>
            </a:r>
            <a:r>
              <a:rPr lang="en-US" sz="1750" dirty="0">
                <a:cs typeface="Segoe UI"/>
              </a:rPr>
              <a:t>/</a:t>
            </a:r>
            <a:r>
              <a:rPr lang="en-US" sz="1750" i="1" dirty="0">
                <a:cs typeface="Segoe UI"/>
              </a:rPr>
              <a:t>False</a:t>
            </a:r>
            <a:r>
              <a:rPr lang="en-US" sz="1750" dirty="0">
                <a:cs typeface="Segoe UI"/>
              </a:rPr>
              <a:t>) </a:t>
            </a:r>
            <a:r>
              <a:rPr lang="en-US" sz="1750" dirty="0" err="1">
                <a:cs typeface="Segoe UI"/>
              </a:rPr>
              <a:t>em</a:t>
            </a:r>
            <a:r>
              <a:rPr lang="en-US" sz="1750" dirty="0">
                <a:cs typeface="Segoe UI"/>
              </a:rPr>
              <a:t> </a:t>
            </a:r>
            <a:r>
              <a:rPr lang="en-US" sz="1750" dirty="0" err="1">
                <a:cs typeface="Segoe UI"/>
              </a:rPr>
              <a:t>cada</a:t>
            </a:r>
            <a:r>
              <a:rPr lang="en-US" sz="1750" dirty="0">
                <a:cs typeface="Segoe UI"/>
              </a:rPr>
              <a:t> </a:t>
            </a:r>
            <a:r>
              <a:rPr lang="en-US" sz="1750" dirty="0" err="1">
                <a:cs typeface="Segoe UI"/>
              </a:rPr>
              <a:t>nó</a:t>
            </a:r>
            <a:endParaRPr lang="en-US" sz="1750" dirty="0" err="1"/>
          </a:p>
          <a:p>
            <a:pPr marL="457200" indent="-457200">
              <a:buFont typeface="Arial" panose="020B0604020202020204" pitchFamily="34" charset="0"/>
              <a:buChar char="•"/>
            </a:pPr>
            <a:r>
              <a:rPr lang="en-US" sz="1750" dirty="0" err="1">
                <a:cs typeface="Segoe UI"/>
              </a:rPr>
              <a:t>Modelo</a:t>
            </a:r>
            <a:r>
              <a:rPr lang="en-US" sz="1750" dirty="0">
                <a:cs typeface="Segoe UI"/>
              </a:rPr>
              <a:t> </a:t>
            </a:r>
            <a:r>
              <a:rPr lang="en-US" sz="1750" dirty="0" err="1">
                <a:cs typeface="Segoe UI"/>
              </a:rPr>
              <a:t>interpretável</a:t>
            </a:r>
            <a:r>
              <a:rPr lang="en-US" sz="1750" dirty="0">
                <a:cs typeface="Segoe UI"/>
              </a:rPr>
              <a:t> por </a:t>
            </a:r>
            <a:r>
              <a:rPr lang="en-US" sz="1750" dirty="0" err="1">
                <a:cs typeface="Segoe UI"/>
              </a:rPr>
              <a:t>humanos</a:t>
            </a:r>
            <a:endParaRPr lang="en-US" sz="1750" dirty="0" err="1"/>
          </a:p>
        </p:txBody>
      </p:sp>
      <p:sp>
        <p:nvSpPr>
          <p:cNvPr id="2" name="Title 1">
            <a:extLst>
              <a:ext uri="{FF2B5EF4-FFF2-40B4-BE49-F238E27FC236}">
                <a16:creationId xmlns:a16="http://schemas.microsoft.com/office/drawing/2014/main" id="{179D43E9-0D1C-AF4A-8291-81C4A0BE2184}"/>
              </a:ext>
            </a:extLst>
          </p:cNvPr>
          <p:cNvSpPr>
            <a:spLocks noGrp="1"/>
          </p:cNvSpPr>
          <p:nvPr>
            <p:ph type="title"/>
          </p:nvPr>
        </p:nvSpPr>
        <p:spPr>
          <a:xfrm>
            <a:off x="269240" y="289512"/>
            <a:ext cx="11655840" cy="692497"/>
          </a:xfrm>
        </p:spPr>
        <p:txBody>
          <a:bodyPr/>
          <a:lstStyle/>
          <a:p>
            <a:r>
              <a:rPr lang="en-US" dirty="0" err="1">
                <a:latin typeface="Segoe UI Semibold"/>
                <a:cs typeface="Segoe UI Semibold"/>
              </a:rPr>
              <a:t>Classificação</a:t>
            </a:r>
            <a:r>
              <a:rPr lang="en-US" dirty="0">
                <a:latin typeface="Segoe UI Semibold"/>
                <a:cs typeface="Segoe UI Semibold"/>
              </a:rPr>
              <a:t>: </a:t>
            </a:r>
            <a:r>
              <a:rPr lang="en-US" dirty="0" err="1">
                <a:latin typeface="Segoe UI Semibold"/>
                <a:cs typeface="Segoe UI Semibold"/>
              </a:rPr>
              <a:t>árvores</a:t>
            </a:r>
            <a:r>
              <a:rPr lang="en-US" dirty="0">
                <a:latin typeface="Segoe UI Semibold"/>
                <a:cs typeface="Segoe UI Semibold"/>
              </a:rPr>
              <a:t> de </a:t>
            </a:r>
            <a:r>
              <a:rPr lang="en-US" dirty="0" err="1">
                <a:latin typeface="Segoe UI Semibold"/>
                <a:cs typeface="Segoe UI Semibold"/>
              </a:rPr>
              <a:t>decisão</a:t>
            </a:r>
          </a:p>
        </p:txBody>
      </p:sp>
      <p:pic>
        <p:nvPicPr>
          <p:cNvPr id="7" name="Content Placeholder 4">
            <a:extLst>
              <a:ext uri="{FF2B5EF4-FFF2-40B4-BE49-F238E27FC236}">
                <a16:creationId xmlns:a16="http://schemas.microsoft.com/office/drawing/2014/main" id="{FB5AF6CB-F3B2-4A44-A04A-8D395F8127B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967046" y="1296606"/>
            <a:ext cx="5486400" cy="3757242"/>
          </a:xfrm>
          <a:prstGeom prst="rect">
            <a:avLst/>
          </a:prstGeom>
        </p:spPr>
      </p:pic>
    </p:spTree>
    <p:extLst>
      <p:ext uri="{BB962C8B-B14F-4D97-AF65-F5344CB8AC3E}">
        <p14:creationId xmlns:p14="http://schemas.microsoft.com/office/powerpoint/2010/main" val="32085365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2" y="2722647"/>
            <a:ext cx="8964185" cy="958909"/>
          </a:xfrm>
        </p:spPr>
        <p:txBody>
          <a:bodyPr/>
          <a:lstStyle/>
          <a:p>
            <a:r>
              <a:rPr lang="en-US" dirty="0"/>
              <a:t>Q&amp;A</a:t>
            </a:r>
          </a:p>
        </p:txBody>
      </p:sp>
    </p:spTree>
    <p:extLst>
      <p:ext uri="{BB962C8B-B14F-4D97-AF65-F5344CB8AC3E}">
        <p14:creationId xmlns:p14="http://schemas.microsoft.com/office/powerpoint/2010/main" val="4188318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C48F-6CA3-AC40-BBDD-7823EFD81940}"/>
              </a:ext>
            </a:extLst>
          </p:cNvPr>
          <p:cNvSpPr>
            <a:spLocks noGrp="1"/>
          </p:cNvSpPr>
          <p:nvPr>
            <p:ph type="title"/>
          </p:nvPr>
        </p:nvSpPr>
        <p:spPr>
          <a:xfrm>
            <a:off x="269302" y="2339875"/>
            <a:ext cx="8964185" cy="999376"/>
          </a:xfrm>
        </p:spPr>
        <p:txBody>
          <a:bodyPr/>
          <a:lstStyle/>
          <a:p>
            <a:r>
              <a:rPr lang="pt-BR" dirty="0"/>
              <a:t>Obrigado!</a:t>
            </a:r>
          </a:p>
        </p:txBody>
      </p:sp>
      <p:sp>
        <p:nvSpPr>
          <p:cNvPr id="3" name="Text Placeholder 2">
            <a:extLst>
              <a:ext uri="{FF2B5EF4-FFF2-40B4-BE49-F238E27FC236}">
                <a16:creationId xmlns:a16="http://schemas.microsoft.com/office/drawing/2014/main" id="{34F7DE89-4C90-7F42-A393-F58A5DA36AAC}"/>
              </a:ext>
            </a:extLst>
          </p:cNvPr>
          <p:cNvSpPr>
            <a:spLocks noGrp="1"/>
          </p:cNvSpPr>
          <p:nvPr>
            <p:ph type="body" sz="quarter" idx="10"/>
          </p:nvPr>
        </p:nvSpPr>
        <p:spPr>
          <a:xfrm>
            <a:off x="294577" y="3490168"/>
            <a:ext cx="11569474" cy="430887"/>
          </a:xfrm>
        </p:spPr>
        <p:txBody>
          <a:bodyPr vert="horz" wrap="square" lIns="0" tIns="0" rIns="0" bIns="0" rtlCol="0" anchor="t">
            <a:spAutoFit/>
          </a:bodyPr>
          <a:lstStyle/>
          <a:p>
            <a:r>
              <a:rPr lang="pt-BR" dirty="0">
                <a:latin typeface="Segoe UI Light"/>
                <a:cs typeface="Segoe UI Light"/>
              </a:rPr>
              <a:t>  olmo@dcc.ufmg.br</a:t>
            </a:r>
          </a:p>
        </p:txBody>
      </p:sp>
      <p:sp>
        <p:nvSpPr>
          <p:cNvPr id="4" name="TextBox 3">
            <a:extLst>
              <a:ext uri="{FF2B5EF4-FFF2-40B4-BE49-F238E27FC236}">
                <a16:creationId xmlns:a16="http://schemas.microsoft.com/office/drawing/2014/main" id="{BA0B52DE-C5D4-1B4D-8602-8EDF02D6888B}"/>
              </a:ext>
            </a:extLst>
          </p:cNvPr>
          <p:cNvSpPr txBox="1"/>
          <p:nvPr/>
        </p:nvSpPr>
        <p:spPr>
          <a:xfrm>
            <a:off x="1143000" y="6086475"/>
            <a:ext cx="65" cy="307777"/>
          </a:xfrm>
          <a:prstGeom prst="rect">
            <a:avLst/>
          </a:prstGeom>
          <a:noFill/>
        </p:spPr>
        <p:txBody>
          <a:bodyPr wrap="none" lIns="0" tIns="0" rIns="0" bIns="0" rtlCol="0">
            <a:spAutoFit/>
          </a:bodyPr>
          <a:lstStyle/>
          <a:p>
            <a:pPr algn="l"/>
            <a:endParaRPr lang="pt-BR"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441548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981559"/>
            <a:ext cx="3593939" cy="958909"/>
          </a:xfrm>
        </p:spPr>
        <p:txBody>
          <a:bodyPr/>
          <a:lstStyle/>
          <a:p>
            <a:r>
              <a:rPr lang="en-US" dirty="0"/>
              <a:t>Thank You!</a:t>
            </a:r>
          </a:p>
        </p:txBody>
      </p:sp>
      <p:grpSp>
        <p:nvGrpSpPr>
          <p:cNvPr id="27" name="Group 26"/>
          <p:cNvGrpSpPr/>
          <p:nvPr/>
        </p:nvGrpSpPr>
        <p:grpSpPr>
          <a:xfrm>
            <a:off x="6202024" y="2609377"/>
            <a:ext cx="4964389" cy="355309"/>
            <a:chOff x="6766790" y="2389458"/>
            <a:chExt cx="4964389" cy="355309"/>
          </a:xfrm>
        </p:grpSpPr>
        <p:pic>
          <p:nvPicPr>
            <p:cNvPr id="28" name="Picture 27"/>
            <p:cNvPicPr>
              <a:picLocks noChangeAspect="1"/>
            </p:cNvPicPr>
            <p:nvPr/>
          </p:nvPicPr>
          <p:blipFill>
            <a:blip r:embed="rId2"/>
            <a:stretch>
              <a:fillRect/>
            </a:stretch>
          </p:blipFill>
          <p:spPr>
            <a:xfrm>
              <a:off x="6766790" y="2389458"/>
              <a:ext cx="437573" cy="355309"/>
            </a:xfrm>
            <a:prstGeom prst="rect">
              <a:avLst/>
            </a:prstGeom>
          </p:spPr>
        </p:pic>
        <p:sp>
          <p:nvSpPr>
            <p:cNvPr id="29" name="Rectangle 28"/>
            <p:cNvSpPr/>
            <p:nvPr/>
          </p:nvSpPr>
          <p:spPr bwMode="auto">
            <a:xfrm>
              <a:off x="7306177" y="2425311"/>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t>@</a:t>
              </a:r>
              <a:r>
                <a:rPr lang="en-US" sz="1400" dirty="0" err="1"/>
                <a:t>MSFTReactor</a:t>
              </a:r>
              <a:endParaRPr lang="en-US" sz="1400" dirty="0">
                <a:solidFill>
                  <a:schemeClr val="bg1"/>
                </a:solidFill>
                <a:latin typeface="Segoe Pro" charset="0"/>
                <a:ea typeface="Segoe Pro" charset="0"/>
                <a:cs typeface="Segoe Pro" charset="0"/>
              </a:endParaRPr>
            </a:p>
          </p:txBody>
        </p:sp>
      </p:grpSp>
      <p:grpSp>
        <p:nvGrpSpPr>
          <p:cNvPr id="30" name="Group 29"/>
          <p:cNvGrpSpPr/>
          <p:nvPr/>
        </p:nvGrpSpPr>
        <p:grpSpPr>
          <a:xfrm>
            <a:off x="6201448" y="3501392"/>
            <a:ext cx="4964965" cy="293827"/>
            <a:chOff x="6766214" y="3049980"/>
            <a:chExt cx="4964965" cy="293827"/>
          </a:xfrm>
        </p:grpSpPr>
        <p:pic>
          <p:nvPicPr>
            <p:cNvPr id="31" name="Picture 30"/>
            <p:cNvPicPr>
              <a:picLocks noChangeAspect="1"/>
            </p:cNvPicPr>
            <p:nvPr/>
          </p:nvPicPr>
          <p:blipFill rotWithShape="1">
            <a:blip r:embed="rId3"/>
            <a:srcRect r="66992"/>
            <a:stretch/>
          </p:blipFill>
          <p:spPr>
            <a:xfrm>
              <a:off x="6766214" y="3049980"/>
              <a:ext cx="398861" cy="269586"/>
            </a:xfrm>
            <a:prstGeom prst="rect">
              <a:avLst/>
            </a:prstGeom>
          </p:spPr>
        </p:pic>
        <p:sp>
          <p:nvSpPr>
            <p:cNvPr id="32" name="Rectangle 31"/>
            <p:cNvSpPr/>
            <p:nvPr/>
          </p:nvSpPr>
          <p:spPr bwMode="auto">
            <a:xfrm>
              <a:off x="7306177" y="305034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t>http://www.youtube.com/c/MicrosoftReactor</a:t>
              </a:r>
              <a:endParaRPr lang="en-US" sz="1400" dirty="0">
                <a:solidFill>
                  <a:schemeClr val="bg1"/>
                </a:solidFill>
                <a:latin typeface="Segoe Pro" charset="0"/>
                <a:ea typeface="Segoe Pro" charset="0"/>
                <a:cs typeface="Segoe Pro" charset="0"/>
              </a:endParaRPr>
            </a:p>
          </p:txBody>
        </p:sp>
      </p:grpSp>
      <p:grpSp>
        <p:nvGrpSpPr>
          <p:cNvPr id="33" name="Group 32"/>
          <p:cNvGrpSpPr/>
          <p:nvPr/>
        </p:nvGrpSpPr>
        <p:grpSpPr>
          <a:xfrm>
            <a:off x="6229401" y="4381433"/>
            <a:ext cx="4937012" cy="293463"/>
            <a:chOff x="6794167" y="3617504"/>
            <a:chExt cx="4937012" cy="293463"/>
          </a:xfrm>
        </p:grpSpPr>
        <p:sp>
          <p:nvSpPr>
            <p:cNvPr id="34" name="mail">
              <a:extLst>
                <a:ext uri="{FF2B5EF4-FFF2-40B4-BE49-F238E27FC236}">
                  <a16:creationId xmlns:a16="http://schemas.microsoft.com/office/drawing/2014/main" id="{6D0D99B2-78FB-4F2C-BF13-1D0BF987D28A}"/>
                </a:ext>
              </a:extLst>
            </p:cNvPr>
            <p:cNvSpPr>
              <a:spLocks noChangeAspect="1" noEditPoints="1"/>
            </p:cNvSpPr>
            <p:nvPr/>
          </p:nvSpPr>
          <p:spPr bwMode="auto">
            <a:xfrm>
              <a:off x="6794167" y="3643199"/>
              <a:ext cx="342802" cy="246888"/>
            </a:xfrm>
            <a:custGeom>
              <a:avLst/>
              <a:gdLst>
                <a:gd name="T0" fmla="*/ 245 w 245"/>
                <a:gd name="T1" fmla="*/ 75 h 147"/>
                <a:gd name="T2" fmla="*/ 245 w 245"/>
                <a:gd name="T3" fmla="*/ 147 h 147"/>
                <a:gd name="T4" fmla="*/ 0 w 245"/>
                <a:gd name="T5" fmla="*/ 147 h 147"/>
                <a:gd name="T6" fmla="*/ 0 w 245"/>
                <a:gd name="T7" fmla="*/ 0 h 147"/>
                <a:gd name="T8" fmla="*/ 245 w 245"/>
                <a:gd name="T9" fmla="*/ 0 h 147"/>
                <a:gd name="T10" fmla="*/ 245 w 245"/>
                <a:gd name="T11" fmla="*/ 75 h 147"/>
                <a:gd name="T12" fmla="*/ 0 w 245"/>
                <a:gd name="T13" fmla="*/ 0 h 147"/>
                <a:gd name="T14" fmla="*/ 123 w 245"/>
                <a:gd name="T15" fmla="*/ 73 h 147"/>
                <a:gd name="T16" fmla="*/ 245 w 245"/>
                <a:gd name="T17"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 h="147">
                  <a:moveTo>
                    <a:pt x="245" y="75"/>
                  </a:moveTo>
                  <a:lnTo>
                    <a:pt x="245" y="147"/>
                  </a:lnTo>
                  <a:lnTo>
                    <a:pt x="0" y="147"/>
                  </a:lnTo>
                  <a:lnTo>
                    <a:pt x="0" y="0"/>
                  </a:lnTo>
                  <a:lnTo>
                    <a:pt x="245" y="0"/>
                  </a:lnTo>
                  <a:lnTo>
                    <a:pt x="245" y="75"/>
                  </a:lnTo>
                  <a:moveTo>
                    <a:pt x="0" y="0"/>
                  </a:moveTo>
                  <a:lnTo>
                    <a:pt x="123" y="73"/>
                  </a:lnTo>
                  <a:lnTo>
                    <a:pt x="245" y="0"/>
                  </a:lnTo>
                </a:path>
              </a:pathLst>
            </a:custGeom>
            <a:noFill/>
            <a:ln w="254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5" name="Rectangle 34"/>
            <p:cNvSpPr/>
            <p:nvPr/>
          </p:nvSpPr>
          <p:spPr bwMode="auto">
            <a:xfrm>
              <a:off x="7306177" y="361750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t>aka.ms</a:t>
              </a:r>
              <a:r>
                <a:rPr lang="en-US" sz="1400" dirty="0"/>
                <a:t>/</a:t>
              </a:r>
              <a:r>
                <a:rPr lang="en-US" sz="1400" dirty="0" err="1"/>
                <a:t>ReactorEmailSignUp</a:t>
              </a:r>
              <a:endParaRPr lang="en-US" sz="1400" dirty="0">
                <a:solidFill>
                  <a:schemeClr val="bg1"/>
                </a:solidFill>
                <a:latin typeface="Segoe Pro" charset="0"/>
                <a:ea typeface="Segoe Pro" charset="0"/>
                <a:cs typeface="Segoe Pro" charset="0"/>
              </a:endParaRPr>
            </a:p>
          </p:txBody>
        </p:sp>
      </p:grpSp>
      <p:grpSp>
        <p:nvGrpSpPr>
          <p:cNvPr id="50" name="Group 49"/>
          <p:cNvGrpSpPr/>
          <p:nvPr/>
        </p:nvGrpSpPr>
        <p:grpSpPr>
          <a:xfrm>
            <a:off x="6088081" y="1541546"/>
            <a:ext cx="5078332" cy="648502"/>
            <a:chOff x="6652847" y="1553121"/>
            <a:chExt cx="5078332" cy="648502"/>
          </a:xfrm>
        </p:grpSpPr>
        <p:pic>
          <p:nvPicPr>
            <p:cNvPr id="51" name="Picture 50"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2847" y="1553121"/>
              <a:ext cx="648502" cy="648502"/>
            </a:xfrm>
            <a:prstGeom prst="rect">
              <a:avLst/>
            </a:prstGeom>
          </p:spPr>
        </p:pic>
        <p:sp>
          <p:nvSpPr>
            <p:cNvPr id="52" name="Rectangle 51"/>
            <p:cNvSpPr/>
            <p:nvPr/>
          </p:nvSpPr>
          <p:spPr bwMode="auto">
            <a:xfrm>
              <a:off x="7306177" y="1719255"/>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err="1">
                  <a:solidFill>
                    <a:schemeClr val="bg1"/>
                  </a:solidFill>
                  <a:latin typeface="Segoe UI Semilight" charset="0"/>
                  <a:ea typeface="Segoe UI Semilight" charset="0"/>
                  <a:cs typeface="Segoe UI Semilight" charset="0"/>
                </a:rPr>
                <a:t>meetup.com</a:t>
              </a:r>
              <a:r>
                <a:rPr lang="en-US" sz="1400" dirty="0">
                  <a:solidFill>
                    <a:schemeClr val="bg1"/>
                  </a:solidFill>
                  <a:latin typeface="Segoe UI Semilight" charset="0"/>
                  <a:ea typeface="Segoe UI Semilight" charset="0"/>
                  <a:cs typeface="Segoe UI Semilight" charset="0"/>
                </a:rPr>
                <a:t>/Microsoft-Reactor-Sao-Paulo/</a:t>
              </a:r>
            </a:p>
          </p:txBody>
        </p:sp>
      </p:grpSp>
      <p:pic>
        <p:nvPicPr>
          <p:cNvPr id="53" name="Picture 52"/>
          <p:cNvPicPr>
            <a:picLocks noChangeAspect="1"/>
          </p:cNvPicPr>
          <p:nvPr/>
        </p:nvPicPr>
        <p:blipFill rotWithShape="1">
          <a:blip r:embed="rId5">
            <a:extLst>
              <a:ext uri="{28A0092B-C50C-407E-A947-70E740481C1C}">
                <a14:useLocalDpi xmlns:a14="http://schemas.microsoft.com/office/drawing/2010/main" val="0"/>
              </a:ext>
            </a:extLst>
          </a:blip>
          <a:srcRect l="27000" r="27083"/>
          <a:stretch/>
        </p:blipFill>
        <p:spPr>
          <a:xfrm>
            <a:off x="568960" y="533400"/>
            <a:ext cx="3614420" cy="1783431"/>
          </a:xfrm>
          <a:prstGeom prst="rect">
            <a:avLst/>
          </a:prstGeom>
        </p:spPr>
      </p:pic>
    </p:spTree>
    <p:extLst>
      <p:ext uri="{BB962C8B-B14F-4D97-AF65-F5344CB8AC3E}">
        <p14:creationId xmlns:p14="http://schemas.microsoft.com/office/powerpoint/2010/main" val="21222035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448257" y="3220685"/>
            <a:ext cx="11653523" cy="1270732"/>
          </a:xfrm>
        </p:spPr>
        <p:txBody>
          <a:bodyPr/>
          <a:lstStyle/>
          <a:p>
            <a:r>
              <a:rPr lang="en-US">
                <a:solidFill>
                  <a:schemeClr val="bg1"/>
                </a:solidFill>
              </a:rPr>
              <a:t>Microsoft Reactor</a:t>
            </a:r>
            <a:br>
              <a:rPr lang="en-US">
                <a:solidFill>
                  <a:schemeClr val="bg1"/>
                </a:solidFill>
              </a:rPr>
            </a:br>
            <a:r>
              <a:rPr lang="en-US">
                <a:solidFill>
                  <a:schemeClr val="bg1"/>
                </a:solidFill>
              </a:rPr>
              <a:t>Launch and approach</a:t>
            </a:r>
          </a:p>
        </p:txBody>
      </p:sp>
      <p:sp>
        <p:nvSpPr>
          <p:cNvPr id="3" name="Rectangle 2"/>
          <p:cNvSpPr/>
          <p:nvPr/>
        </p:nvSpPr>
        <p:spPr bwMode="auto">
          <a:xfrm>
            <a:off x="529213" y="4555223"/>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lumMod val="75000"/>
                  </a:schemeClr>
                </a:solidFill>
                <a:latin typeface="Segoe Pro"/>
                <a:ea typeface="Segoe Pro" charset="0"/>
                <a:cs typeface="Segoe Pro" charset="0"/>
              </a:rPr>
              <a:t>Event Code: </a:t>
            </a:r>
            <a:r>
              <a:rPr lang="en-US" sz="1400" dirty="0">
                <a:solidFill>
                  <a:schemeClr val="bg1">
                    <a:lumMod val="75000"/>
                  </a:schemeClr>
                </a:solidFill>
                <a:ea typeface="+mn-lt"/>
                <a:cs typeface="+mn-lt"/>
              </a:rPr>
              <a:t>#7753</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000" r="27083"/>
          <a:stretch/>
        </p:blipFill>
        <p:spPr>
          <a:xfrm>
            <a:off x="568960" y="533400"/>
            <a:ext cx="3614420" cy="1783431"/>
          </a:xfrm>
          <a:prstGeom prst="rect">
            <a:avLst/>
          </a:prstGeom>
        </p:spPr>
      </p:pic>
    </p:spTree>
    <p:extLst>
      <p:ext uri="{BB962C8B-B14F-4D97-AF65-F5344CB8AC3E}">
        <p14:creationId xmlns:p14="http://schemas.microsoft.com/office/powerpoint/2010/main" val="29625602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5F0E40-CB2C-45A9-8481-91F276E83071}"/>
              </a:ext>
            </a:extLst>
          </p:cNvPr>
          <p:cNvSpPr>
            <a:spLocks noGrp="1"/>
          </p:cNvSpPr>
          <p:nvPr>
            <p:ph type="title"/>
          </p:nvPr>
        </p:nvSpPr>
        <p:spPr>
          <a:xfrm>
            <a:off x="448257" y="3220685"/>
            <a:ext cx="7788306" cy="1270732"/>
          </a:xfrm>
        </p:spPr>
        <p:txBody>
          <a:bodyPr/>
          <a:lstStyle/>
          <a:p>
            <a:r>
              <a:rPr lang="en-US" sz="3900" dirty="0" err="1">
                <a:solidFill>
                  <a:schemeClr val="bg1"/>
                </a:solidFill>
                <a:ea typeface="+mj-lt"/>
                <a:cs typeface="+mj-lt"/>
              </a:rPr>
              <a:t>Introdução</a:t>
            </a:r>
            <a:r>
              <a:rPr lang="en-US" sz="3900" dirty="0">
                <a:solidFill>
                  <a:schemeClr val="bg1"/>
                </a:solidFill>
                <a:ea typeface="+mj-lt"/>
                <a:cs typeface="+mj-lt"/>
              </a:rPr>
              <a:t> </a:t>
            </a:r>
            <a:r>
              <a:rPr lang="en-US" sz="3900" dirty="0" err="1">
                <a:solidFill>
                  <a:schemeClr val="bg1"/>
                </a:solidFill>
                <a:ea typeface="+mj-lt"/>
                <a:cs typeface="+mj-lt"/>
              </a:rPr>
              <a:t>aos</a:t>
            </a:r>
            <a:r>
              <a:rPr lang="en-US" sz="3900" dirty="0">
                <a:solidFill>
                  <a:schemeClr val="bg1"/>
                </a:solidFill>
                <a:ea typeface="+mj-lt"/>
                <a:cs typeface="+mj-lt"/>
              </a:rPr>
              <a:t> </a:t>
            </a:r>
            <a:r>
              <a:rPr lang="en-US" sz="3900" dirty="0" err="1">
                <a:solidFill>
                  <a:schemeClr val="bg1"/>
                </a:solidFill>
                <a:ea typeface="+mj-lt"/>
                <a:cs typeface="+mj-lt"/>
              </a:rPr>
              <a:t>modelos</a:t>
            </a:r>
            <a:r>
              <a:rPr lang="en-US" sz="3900" dirty="0">
                <a:solidFill>
                  <a:schemeClr val="bg1"/>
                </a:solidFill>
                <a:ea typeface="+mj-lt"/>
                <a:cs typeface="+mj-lt"/>
              </a:rPr>
              <a:t> de </a:t>
            </a:r>
            <a:r>
              <a:rPr lang="en-US" sz="3900" dirty="0" err="1">
                <a:solidFill>
                  <a:schemeClr val="bg1"/>
                </a:solidFill>
                <a:ea typeface="+mj-lt"/>
                <a:cs typeface="+mj-lt"/>
              </a:rPr>
              <a:t>aprendizado</a:t>
            </a:r>
            <a:r>
              <a:rPr lang="en-US" sz="3900" dirty="0">
                <a:solidFill>
                  <a:schemeClr val="bg1"/>
                </a:solidFill>
                <a:ea typeface="+mj-lt"/>
                <a:cs typeface="+mj-lt"/>
              </a:rPr>
              <a:t> de </a:t>
            </a:r>
            <a:r>
              <a:rPr lang="en-US" sz="3900" dirty="0" err="1">
                <a:solidFill>
                  <a:schemeClr val="bg1"/>
                </a:solidFill>
                <a:ea typeface="+mj-lt"/>
                <a:cs typeface="+mj-lt"/>
              </a:rPr>
              <a:t>máquina</a:t>
            </a:r>
            <a:endParaRPr lang="pt-BR" dirty="0" err="1">
              <a:solidFill>
                <a:schemeClr val="bg1"/>
              </a:solidFill>
            </a:endParaRPr>
          </a:p>
        </p:txBody>
      </p:sp>
      <p:sp>
        <p:nvSpPr>
          <p:cNvPr id="3" name="Rectangle 2"/>
          <p:cNvSpPr/>
          <p:nvPr/>
        </p:nvSpPr>
        <p:spPr bwMode="auto">
          <a:xfrm>
            <a:off x="529213" y="4555223"/>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lumMod val="75000"/>
                  </a:schemeClr>
                </a:solidFill>
                <a:latin typeface="Segoe Pro"/>
                <a:ea typeface="Segoe Pro" charset="0"/>
                <a:cs typeface="Segoe Pro" charset="0"/>
              </a:rPr>
              <a:t>Event Code: #7753</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27000" r="27083"/>
          <a:stretch/>
        </p:blipFill>
        <p:spPr>
          <a:xfrm>
            <a:off x="568960" y="533400"/>
            <a:ext cx="3614420" cy="1783431"/>
          </a:xfrm>
          <a:prstGeom prst="rect">
            <a:avLst/>
          </a:prstGeom>
        </p:spPr>
      </p:pic>
    </p:spTree>
    <p:extLst>
      <p:ext uri="{BB962C8B-B14F-4D97-AF65-F5344CB8AC3E}">
        <p14:creationId xmlns:p14="http://schemas.microsoft.com/office/powerpoint/2010/main" val="7622668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6" name="Rectangle 5"/>
          <p:cNvSpPr/>
          <p:nvPr/>
        </p:nvSpPr>
        <p:spPr bwMode="auto">
          <a:xfrm>
            <a:off x="1188720" y="146304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a:lnSpc>
                <a:spcPct val="90000"/>
              </a:lnSpc>
              <a:spcBef>
                <a:spcPct val="0"/>
              </a:spcBef>
              <a:spcAft>
                <a:spcPct val="0"/>
              </a:spcAft>
            </a:pPr>
            <a:r>
              <a:rPr lang="en-US" sz="2000">
                <a:solidFill>
                  <a:schemeClr val="tx1"/>
                </a:solidFill>
                <a:latin typeface="+mj-lt"/>
                <a:cs typeface="Segoe UI"/>
              </a:rPr>
              <a:t>19:30 Visão geral do aprendizado de máquina</a:t>
            </a:r>
            <a:endParaRPr lang="pt-BR">
              <a:solidFill>
                <a:schemeClr val="tx1"/>
              </a:solidFill>
            </a:endParaRPr>
          </a:p>
        </p:txBody>
      </p:sp>
      <p:sp>
        <p:nvSpPr>
          <p:cNvPr id="7" name="Rectangle 6"/>
          <p:cNvSpPr/>
          <p:nvPr/>
        </p:nvSpPr>
        <p:spPr bwMode="auto">
          <a:xfrm>
            <a:off x="1188720" y="224028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solidFill>
                  <a:srgbClr val="505050"/>
                </a:solidFill>
                <a:latin typeface="Segoe UI Light"/>
                <a:ea typeface="Segoe UI" pitchFamily="34" charset="0"/>
                <a:cs typeface="Segoe UI"/>
              </a:rPr>
              <a:t>19:50 Predição: regressão linear</a:t>
            </a:r>
            <a:endParaRPr lang="en-US" sz="2000" dirty="0">
              <a:solidFill>
                <a:srgbClr val="505050"/>
              </a:solidFill>
              <a:latin typeface="Segoe UI Light"/>
              <a:ea typeface="Segoe UI" pitchFamily="34" charset="0"/>
              <a:cs typeface="Segoe UI"/>
            </a:endParaRPr>
          </a:p>
        </p:txBody>
      </p:sp>
      <p:sp>
        <p:nvSpPr>
          <p:cNvPr id="8" name="Rectangle 7"/>
          <p:cNvSpPr/>
          <p:nvPr/>
        </p:nvSpPr>
        <p:spPr bwMode="auto">
          <a:xfrm>
            <a:off x="1188720" y="301752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solidFill>
                  <a:srgbClr val="505050"/>
                </a:solidFill>
                <a:latin typeface="Segoe UI Light"/>
                <a:ea typeface="Segoe UI" pitchFamily="34" charset="0"/>
                <a:cs typeface="Segoe UI"/>
              </a:rPr>
              <a:t>20:20 Intervalo de 5 minutos</a:t>
            </a:r>
            <a:endParaRPr lang="en-US" sz="2000" dirty="0">
              <a:solidFill>
                <a:srgbClr val="505050"/>
              </a:solidFill>
              <a:latin typeface="Segoe UI Light"/>
              <a:ea typeface="Segoe UI" pitchFamily="34" charset="0"/>
              <a:cs typeface="Segoe UI"/>
            </a:endParaRPr>
          </a:p>
        </p:txBody>
      </p:sp>
      <p:sp>
        <p:nvSpPr>
          <p:cNvPr id="9" name="Rectangle 8"/>
          <p:cNvSpPr/>
          <p:nvPr/>
        </p:nvSpPr>
        <p:spPr bwMode="auto">
          <a:xfrm>
            <a:off x="1188720" y="379476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a:lnSpc>
                <a:spcPct val="90000"/>
              </a:lnSpc>
              <a:spcBef>
                <a:spcPct val="0"/>
              </a:spcBef>
              <a:spcAft>
                <a:spcPct val="0"/>
              </a:spcAft>
            </a:pPr>
            <a:r>
              <a:rPr lang="en-US" sz="2000">
                <a:solidFill>
                  <a:srgbClr val="505050"/>
                </a:solidFill>
                <a:latin typeface="Segoe UI Light"/>
                <a:cs typeface="Segoe UI"/>
              </a:rPr>
              <a:t>20:25 Classificação: regressão logística </a:t>
            </a:r>
            <a:endParaRPr lang="pt-BR">
              <a:cs typeface="Segoe UI"/>
            </a:endParaRPr>
          </a:p>
        </p:txBody>
      </p:sp>
      <p:sp>
        <p:nvSpPr>
          <p:cNvPr id="10" name="Rectangle 9"/>
          <p:cNvSpPr/>
          <p:nvPr/>
        </p:nvSpPr>
        <p:spPr bwMode="auto">
          <a:xfrm>
            <a:off x="1188720" y="457200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solidFill>
                  <a:srgbClr val="505050"/>
                </a:solidFill>
                <a:latin typeface="Segoe UI Light"/>
                <a:ea typeface="Segoe UI" pitchFamily="34" charset="0"/>
                <a:cs typeface="Segoe UI"/>
              </a:rPr>
              <a:t>20:50 Classificação: árvores de decisão</a:t>
            </a:r>
            <a:endParaRPr lang="en-US" sz="2000" dirty="0">
              <a:solidFill>
                <a:srgbClr val="505050"/>
              </a:solidFill>
              <a:latin typeface="Segoe UI Light"/>
              <a:ea typeface="Segoe UI" pitchFamily="34" charset="0"/>
              <a:cs typeface="Segoe UI"/>
            </a:endParaRPr>
          </a:p>
        </p:txBody>
      </p:sp>
      <p:sp>
        <p:nvSpPr>
          <p:cNvPr id="11" name="Rectangle 10"/>
          <p:cNvSpPr/>
          <p:nvPr/>
        </p:nvSpPr>
        <p:spPr bwMode="auto">
          <a:xfrm>
            <a:off x="6822436" y="146304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a:lnSpc>
                <a:spcPct val="90000"/>
              </a:lnSpc>
              <a:spcBef>
                <a:spcPct val="0"/>
              </a:spcBef>
              <a:spcAft>
                <a:spcPct val="0"/>
              </a:spcAft>
            </a:pPr>
            <a:r>
              <a:rPr lang="en-US" sz="2000">
                <a:solidFill>
                  <a:schemeClr val="tx1"/>
                </a:solidFill>
                <a:latin typeface="+mj-lt"/>
                <a:cs typeface="Segoe UI"/>
              </a:rPr>
              <a:t>21:15 Q&amp;A</a:t>
            </a:r>
            <a:endParaRPr lang="pt-BR">
              <a:solidFill>
                <a:schemeClr val="tx1"/>
              </a:solidFill>
            </a:endParaRPr>
          </a:p>
        </p:txBody>
      </p:sp>
      <p:sp>
        <p:nvSpPr>
          <p:cNvPr id="12" name="Rectangle 11"/>
          <p:cNvSpPr/>
          <p:nvPr/>
        </p:nvSpPr>
        <p:spPr bwMode="auto">
          <a:xfrm>
            <a:off x="6822436" y="224028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a:lnSpc>
                <a:spcPct val="90000"/>
              </a:lnSpc>
              <a:spcBef>
                <a:spcPct val="0"/>
              </a:spcBef>
              <a:spcAft>
                <a:spcPct val="0"/>
              </a:spcAft>
            </a:pPr>
            <a:r>
              <a:rPr lang="en-US" sz="2000">
                <a:solidFill>
                  <a:srgbClr val="505050"/>
                </a:solidFill>
                <a:latin typeface="Segoe UI Light"/>
                <a:cs typeface="Segoe UI"/>
              </a:rPr>
              <a:t>21:30 Fim do evento</a:t>
            </a:r>
            <a:endParaRPr lang="pt-BR"/>
          </a:p>
        </p:txBody>
      </p:sp>
    </p:spTree>
    <p:extLst>
      <p:ext uri="{BB962C8B-B14F-4D97-AF65-F5344CB8AC3E}">
        <p14:creationId xmlns:p14="http://schemas.microsoft.com/office/powerpoint/2010/main" val="328133406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3E19035-A882-0447-8B56-229A64825374}"/>
              </a:ext>
            </a:extLst>
          </p:cNvPr>
          <p:cNvSpPr>
            <a:spLocks noGrp="1"/>
          </p:cNvSpPr>
          <p:nvPr>
            <p:ph type="title"/>
          </p:nvPr>
        </p:nvSpPr>
        <p:spPr>
          <a:xfrm>
            <a:off x="269302" y="2629243"/>
            <a:ext cx="8964185" cy="866311"/>
          </a:xfrm>
        </p:spPr>
        <p:txBody>
          <a:bodyPr/>
          <a:lstStyle/>
          <a:p>
            <a:r>
              <a:rPr lang="en-US" sz="5250" dirty="0" err="1">
                <a:cs typeface="Segoe UI"/>
              </a:rPr>
              <a:t>Aprendizado</a:t>
            </a:r>
            <a:r>
              <a:rPr lang="en-US" sz="5250" dirty="0">
                <a:cs typeface="Segoe UI"/>
              </a:rPr>
              <a:t> de </a:t>
            </a:r>
            <a:r>
              <a:rPr lang="en-US" sz="5250" dirty="0" err="1">
                <a:cs typeface="Segoe UI"/>
              </a:rPr>
              <a:t>Máquina</a:t>
            </a:r>
            <a:endParaRPr lang="en-US" dirty="0" err="1"/>
          </a:p>
        </p:txBody>
      </p:sp>
    </p:spTree>
    <p:extLst>
      <p:ext uri="{BB962C8B-B14F-4D97-AF65-F5344CB8AC3E}">
        <p14:creationId xmlns:p14="http://schemas.microsoft.com/office/powerpoint/2010/main" val="41734055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2"/>
            <a:ext cx="11655840" cy="692497"/>
          </a:xfrm>
        </p:spPr>
        <p:txBody>
          <a:bodyPr/>
          <a:lstStyle/>
          <a:p>
            <a:r>
              <a:rPr lang="en-US" b="0" dirty="0" err="1">
                <a:latin typeface="Segoe UI Semibold"/>
                <a:cs typeface="Segoe UI Semibold"/>
              </a:rPr>
              <a:t>Visão</a:t>
            </a:r>
            <a:r>
              <a:rPr lang="en-US" b="0" dirty="0">
                <a:latin typeface="Segoe UI Semibold"/>
                <a:cs typeface="Segoe UI Semibold"/>
              </a:rPr>
              <a:t> </a:t>
            </a:r>
            <a:r>
              <a:rPr lang="en-US" b="0" dirty="0" err="1">
                <a:latin typeface="Segoe UI Semibold"/>
                <a:cs typeface="Segoe UI Semibold"/>
              </a:rPr>
              <a:t>geral</a:t>
            </a:r>
            <a:r>
              <a:rPr lang="en-US" b="0" dirty="0">
                <a:latin typeface="Segoe UI Semibold"/>
                <a:cs typeface="Segoe UI Semibold"/>
              </a:rPr>
              <a:t> da </a:t>
            </a:r>
            <a:r>
              <a:rPr lang="en-US" b="0" dirty="0" err="1">
                <a:latin typeface="Segoe UI Semibold"/>
                <a:cs typeface="Segoe UI Semibold"/>
              </a:rPr>
              <a:t>seção</a:t>
            </a:r>
            <a:endParaRPr lang="pt-BR" dirty="0" err="1"/>
          </a:p>
        </p:txBody>
      </p:sp>
      <p:sp>
        <p:nvSpPr>
          <p:cNvPr id="6" name="Text Placeholder 5"/>
          <p:cNvSpPr>
            <a:spLocks noGrp="1"/>
          </p:cNvSpPr>
          <p:nvPr>
            <p:ph type="body" sz="quarter" idx="10"/>
          </p:nvPr>
        </p:nvSpPr>
        <p:spPr>
          <a:xfrm>
            <a:off x="267683" y="1084506"/>
            <a:ext cx="11655078" cy="2114425"/>
          </a:xfrm>
        </p:spPr>
        <p:txBody>
          <a:bodyPr vert="horz" wrap="square" lIns="0" tIns="0" rIns="0" bIns="0" rtlCol="0" anchor="t">
            <a:spAutoFit/>
          </a:bodyPr>
          <a:lstStyle/>
          <a:p>
            <a:r>
              <a:rPr lang="en-US" b="1" dirty="0">
                <a:latin typeface="Segoe UI Light"/>
                <a:cs typeface="Segoe UI Light"/>
              </a:rPr>
              <a:t>Por que o </a:t>
            </a:r>
            <a:r>
              <a:rPr lang="en-US" b="1" dirty="0" err="1">
                <a:latin typeface="Segoe UI Light"/>
                <a:cs typeface="Segoe UI Light"/>
              </a:rPr>
              <a:t>aprendizado</a:t>
            </a:r>
            <a:r>
              <a:rPr lang="en-US" b="1" dirty="0">
                <a:latin typeface="Segoe UI Light"/>
                <a:cs typeface="Segoe UI Light"/>
              </a:rPr>
              <a:t> de </a:t>
            </a:r>
            <a:r>
              <a:rPr lang="en-US" b="1" dirty="0" err="1">
                <a:latin typeface="Segoe UI Light"/>
                <a:cs typeface="Segoe UI Light"/>
              </a:rPr>
              <a:t>máquina</a:t>
            </a:r>
            <a:r>
              <a:rPr lang="en-US" b="1" dirty="0">
                <a:latin typeface="Segoe UI Light"/>
                <a:cs typeface="Segoe UI Light"/>
              </a:rPr>
              <a:t>?</a:t>
            </a:r>
          </a:p>
          <a:p>
            <a:r>
              <a:rPr lang="en-US" sz="2400" dirty="0" err="1">
                <a:latin typeface="Segoe UI Light"/>
                <a:cs typeface="Segoe UI Light"/>
              </a:rPr>
              <a:t>Onde</a:t>
            </a:r>
            <a:r>
              <a:rPr lang="en-US" sz="2400" dirty="0">
                <a:latin typeface="Segoe UI Light"/>
                <a:cs typeface="Segoe UI Light"/>
              </a:rPr>
              <a:t> a "</a:t>
            </a:r>
            <a:r>
              <a:rPr lang="en-US" sz="2400" dirty="0" err="1">
                <a:latin typeface="Segoe UI Light"/>
                <a:cs typeface="Segoe UI Light"/>
              </a:rPr>
              <a:t>mágica</a:t>
            </a:r>
            <a:r>
              <a:rPr lang="en-US" sz="2400" dirty="0">
                <a:latin typeface="Segoe UI Light"/>
                <a:cs typeface="Segoe UI Light"/>
              </a:rPr>
              <a:t>" da </a:t>
            </a:r>
            <a:r>
              <a:rPr lang="en-US" sz="2400" dirty="0" err="1">
                <a:latin typeface="Segoe UI Light"/>
                <a:cs typeface="Segoe UI Light"/>
              </a:rPr>
              <a:t>ciência</a:t>
            </a:r>
            <a:r>
              <a:rPr lang="en-US" sz="2400" dirty="0">
                <a:latin typeface="Segoe UI Light"/>
                <a:cs typeface="Segoe UI Light"/>
              </a:rPr>
              <a:t> de dados </a:t>
            </a:r>
            <a:r>
              <a:rPr lang="en-US" sz="2400" dirty="0" err="1">
                <a:latin typeface="Segoe UI Light"/>
                <a:cs typeface="Segoe UI Light"/>
              </a:rPr>
              <a:t>acontece</a:t>
            </a:r>
            <a:r>
              <a:rPr lang="en-US" sz="2400" dirty="0">
                <a:latin typeface="Segoe UI Light"/>
                <a:cs typeface="Segoe UI Light"/>
              </a:rPr>
              <a:t> — é </a:t>
            </a:r>
            <a:r>
              <a:rPr lang="en-US" sz="2400" dirty="0" err="1">
                <a:latin typeface="Segoe UI Light"/>
                <a:cs typeface="Segoe UI Light"/>
              </a:rPr>
              <a:t>divertido</a:t>
            </a:r>
            <a:r>
              <a:rPr lang="en-US" sz="2400" dirty="0">
                <a:latin typeface="Segoe UI Light"/>
                <a:cs typeface="Segoe UI Light"/>
              </a:rPr>
              <a:t>!</a:t>
            </a:r>
          </a:p>
          <a:p>
            <a:r>
              <a:rPr lang="en-US" sz="2400" dirty="0" err="1">
                <a:latin typeface="Segoe UI Light"/>
                <a:cs typeface="Segoe UI Light"/>
              </a:rPr>
              <a:t>Automatiza</a:t>
            </a:r>
            <a:r>
              <a:rPr lang="en-US" sz="2400" dirty="0">
                <a:latin typeface="Segoe UI Light"/>
                <a:cs typeface="Segoe UI Light"/>
              </a:rPr>
              <a:t> </a:t>
            </a:r>
            <a:r>
              <a:rPr lang="en-US" sz="2400" dirty="0" err="1">
                <a:latin typeface="Segoe UI Light"/>
                <a:cs typeface="Segoe UI Light"/>
              </a:rPr>
              <a:t>extrapolação</a:t>
            </a:r>
            <a:r>
              <a:rPr lang="en-US" sz="2400" dirty="0">
                <a:latin typeface="Segoe UI Light"/>
                <a:cs typeface="Segoe UI Light"/>
              </a:rPr>
              <a:t> e </a:t>
            </a:r>
            <a:r>
              <a:rPr lang="en-US" sz="2400" dirty="0" err="1">
                <a:latin typeface="Segoe UI Light"/>
                <a:cs typeface="Segoe UI Light"/>
              </a:rPr>
              <a:t>classificação</a:t>
            </a:r>
            <a:r>
              <a:rPr lang="en-US" sz="2400" dirty="0">
                <a:latin typeface="Segoe UI Light"/>
                <a:cs typeface="Segoe UI Light"/>
              </a:rPr>
              <a:t> de dados</a:t>
            </a:r>
          </a:p>
          <a:p>
            <a:r>
              <a:rPr lang="en-US" sz="2400" dirty="0" err="1">
                <a:latin typeface="Segoe UI Light"/>
                <a:cs typeface="Segoe UI Light"/>
              </a:rPr>
              <a:t>Produz</a:t>
            </a:r>
            <a:r>
              <a:rPr lang="en-US" sz="2400" dirty="0">
                <a:latin typeface="Segoe UI Light"/>
                <a:cs typeface="Segoe UI Light"/>
              </a:rPr>
              <a:t> </a:t>
            </a:r>
            <a:r>
              <a:rPr lang="en-US" sz="2400" dirty="0" err="1">
                <a:latin typeface="Segoe UI Light"/>
                <a:cs typeface="Segoe UI Light"/>
              </a:rPr>
              <a:t>resultados</a:t>
            </a:r>
            <a:r>
              <a:rPr lang="en-US" sz="2400" dirty="0">
                <a:latin typeface="Segoe UI Light"/>
                <a:cs typeface="Segoe UI Light"/>
              </a:rPr>
              <a:t> </a:t>
            </a:r>
            <a:r>
              <a:rPr lang="en-US" sz="2400" dirty="0" err="1">
                <a:latin typeface="Segoe UI Light"/>
                <a:cs typeface="Segoe UI Light"/>
              </a:rPr>
              <a:t>notáveis</a:t>
            </a:r>
            <a:r>
              <a:rPr lang="en-US" sz="2400" dirty="0">
                <a:latin typeface="Segoe UI Light"/>
                <a:cs typeface="Segoe UI Light"/>
              </a:rPr>
              <a:t> </a:t>
            </a:r>
            <a:r>
              <a:rPr lang="en-US" sz="2400" dirty="0" err="1">
                <a:latin typeface="Segoe UI Light"/>
                <a:cs typeface="Segoe UI Light"/>
              </a:rPr>
              <a:t>na</a:t>
            </a:r>
            <a:r>
              <a:rPr lang="en-US" sz="2400" dirty="0">
                <a:latin typeface="Segoe UI Light"/>
                <a:cs typeface="Segoe UI Light"/>
              </a:rPr>
              <a:t> </a:t>
            </a:r>
            <a:r>
              <a:rPr lang="en-US" sz="2400" dirty="0" err="1">
                <a:latin typeface="Segoe UI Light"/>
                <a:cs typeface="Segoe UI Light"/>
              </a:rPr>
              <a:t>ciência</a:t>
            </a:r>
            <a:r>
              <a:rPr lang="en-US" sz="2400" dirty="0">
                <a:latin typeface="Segoe UI Light"/>
                <a:cs typeface="Segoe UI Light"/>
              </a:rPr>
              <a:t>, </a:t>
            </a:r>
            <a:r>
              <a:rPr lang="en-US" sz="2400" dirty="0" err="1">
                <a:latin typeface="Segoe UI Light"/>
                <a:cs typeface="Segoe UI Light"/>
              </a:rPr>
              <a:t>medicina</a:t>
            </a:r>
            <a:r>
              <a:rPr lang="en-US" sz="2400" dirty="0">
                <a:latin typeface="Segoe UI Light"/>
                <a:cs typeface="Segoe UI Light"/>
              </a:rPr>
              <a:t> e </a:t>
            </a:r>
            <a:r>
              <a:rPr lang="en-US" sz="2400" dirty="0" err="1">
                <a:latin typeface="Segoe UI Light"/>
                <a:cs typeface="Segoe UI Light"/>
              </a:rPr>
              <a:t>negócios</a:t>
            </a:r>
            <a:endParaRPr lang="en-US" dirty="0" err="1">
              <a:latin typeface="Segoe UI Light"/>
              <a:cs typeface="Segoe UI Light"/>
            </a:endParaRPr>
          </a:p>
        </p:txBody>
      </p:sp>
      <p:sp>
        <p:nvSpPr>
          <p:cNvPr id="5" name="Rectangle 4"/>
          <p:cNvSpPr/>
          <p:nvPr/>
        </p:nvSpPr>
        <p:spPr>
          <a:xfrm>
            <a:off x="2554174" y="4624119"/>
            <a:ext cx="6778085" cy="1200329"/>
          </a:xfrm>
          <a:prstGeom prst="rect">
            <a:avLst/>
          </a:prstGeom>
        </p:spPr>
        <p:txBody>
          <a:bodyPr wrap="square" anchor="t">
            <a:spAutoFit/>
          </a:bodyPr>
          <a:lstStyle/>
          <a:p>
            <a:pPr algn="ctr"/>
            <a:r>
              <a:rPr lang="en-US" sz="2400" b="1" dirty="0">
                <a:solidFill>
                  <a:schemeClr val="accent1"/>
                </a:solidFill>
                <a:ea typeface="+mn-lt"/>
                <a:cs typeface="+mn-lt"/>
              </a:rPr>
              <a:t>Um </a:t>
            </a:r>
            <a:r>
              <a:rPr lang="en-US" sz="2400" b="1" dirty="0" err="1">
                <a:solidFill>
                  <a:schemeClr val="accent1"/>
                </a:solidFill>
                <a:ea typeface="+mn-lt"/>
                <a:cs typeface="+mn-lt"/>
              </a:rPr>
              <a:t>serviço</a:t>
            </a:r>
            <a:r>
              <a:rPr lang="en-US" sz="2400" b="1" dirty="0">
                <a:solidFill>
                  <a:schemeClr val="accent1"/>
                </a:solidFill>
                <a:ea typeface="+mn-lt"/>
                <a:cs typeface="+mn-lt"/>
              </a:rPr>
              <a:t> </a:t>
            </a:r>
            <a:r>
              <a:rPr lang="en-US" sz="2400" b="1" dirty="0" err="1">
                <a:solidFill>
                  <a:schemeClr val="accent1"/>
                </a:solidFill>
                <a:ea typeface="+mn-lt"/>
                <a:cs typeface="+mn-lt"/>
              </a:rPr>
              <a:t>líder</a:t>
            </a:r>
            <a:r>
              <a:rPr lang="en-US" sz="2400" b="1" dirty="0">
                <a:solidFill>
                  <a:schemeClr val="accent1"/>
                </a:solidFill>
                <a:ea typeface="+mn-lt"/>
                <a:cs typeface="+mn-lt"/>
              </a:rPr>
              <a:t> de streaming de </a:t>
            </a:r>
            <a:r>
              <a:rPr lang="en-US" sz="2400" b="1" dirty="0" err="1">
                <a:solidFill>
                  <a:schemeClr val="accent1"/>
                </a:solidFill>
                <a:ea typeface="+mn-lt"/>
                <a:cs typeface="+mn-lt"/>
              </a:rPr>
              <a:t>música</a:t>
            </a:r>
            <a:r>
              <a:rPr lang="en-US" sz="2400" b="1" dirty="0">
                <a:solidFill>
                  <a:schemeClr val="accent1"/>
                </a:solidFill>
                <a:ea typeface="+mn-lt"/>
                <a:cs typeface="+mn-lt"/>
              </a:rPr>
              <a:t> </a:t>
            </a:r>
            <a:r>
              <a:rPr lang="en-US" sz="2400" b="1" dirty="0" err="1">
                <a:solidFill>
                  <a:schemeClr val="accent1"/>
                </a:solidFill>
                <a:ea typeface="+mn-lt"/>
                <a:cs typeface="+mn-lt"/>
              </a:rPr>
              <a:t>usa</a:t>
            </a:r>
            <a:r>
              <a:rPr lang="en-US" sz="2400" b="1" dirty="0">
                <a:solidFill>
                  <a:schemeClr val="accent1"/>
                </a:solidFill>
                <a:ea typeface="+mn-lt"/>
                <a:cs typeface="+mn-lt"/>
              </a:rPr>
              <a:t> o </a:t>
            </a:r>
            <a:r>
              <a:rPr lang="en-US" sz="2400" b="1" dirty="0" err="1">
                <a:solidFill>
                  <a:schemeClr val="accent1"/>
                </a:solidFill>
                <a:latin typeface="Segoe UI"/>
                <a:cs typeface="Segoe UI"/>
              </a:rPr>
              <a:t>scikit</a:t>
            </a:r>
            <a:r>
              <a:rPr lang="en-US" sz="2400" b="1" dirty="0">
                <a:solidFill>
                  <a:schemeClr val="accent1"/>
                </a:solidFill>
                <a:latin typeface="Segoe UI"/>
                <a:cs typeface="Segoe UI"/>
              </a:rPr>
              <a:t>-learn </a:t>
            </a:r>
            <a:r>
              <a:rPr lang="en-US" sz="2400" b="1" dirty="0">
                <a:solidFill>
                  <a:schemeClr val="accent1"/>
                </a:solidFill>
                <a:ea typeface="+mn-lt"/>
                <a:cs typeface="+mn-lt"/>
              </a:rPr>
              <a:t>para </a:t>
            </a:r>
            <a:r>
              <a:rPr lang="en-US" sz="2400" b="1" dirty="0" err="1">
                <a:solidFill>
                  <a:schemeClr val="accent1"/>
                </a:solidFill>
                <a:ea typeface="+mn-lt"/>
                <a:cs typeface="+mn-lt"/>
              </a:rPr>
              <a:t>alimentar</a:t>
            </a:r>
            <a:r>
              <a:rPr lang="en-US" sz="2400" b="1" dirty="0">
                <a:solidFill>
                  <a:schemeClr val="accent1"/>
                </a:solidFill>
                <a:ea typeface="+mn-lt"/>
                <a:cs typeface="+mn-lt"/>
              </a:rPr>
              <a:t> as </a:t>
            </a:r>
            <a:r>
              <a:rPr lang="en-US" sz="2400" b="1" dirty="0" err="1">
                <a:solidFill>
                  <a:schemeClr val="accent1"/>
                </a:solidFill>
                <a:ea typeface="+mn-lt"/>
                <a:cs typeface="+mn-lt"/>
              </a:rPr>
              <a:t>suas</a:t>
            </a:r>
            <a:r>
              <a:rPr lang="en-US" sz="2400" b="1" dirty="0">
                <a:solidFill>
                  <a:schemeClr val="accent1"/>
                </a:solidFill>
                <a:ea typeface="+mn-lt"/>
                <a:cs typeface="+mn-lt"/>
              </a:rPr>
              <a:t> </a:t>
            </a:r>
            <a:r>
              <a:rPr lang="en-US" sz="2400" b="1" dirty="0" err="1">
                <a:solidFill>
                  <a:schemeClr val="accent1"/>
                </a:solidFill>
                <a:ea typeface="+mn-lt"/>
                <a:cs typeface="+mn-lt"/>
              </a:rPr>
              <a:t>recomendações</a:t>
            </a:r>
            <a:r>
              <a:rPr lang="en-US" sz="2400" b="1" dirty="0">
                <a:solidFill>
                  <a:schemeClr val="accent1"/>
                </a:solidFill>
                <a:ea typeface="+mn-lt"/>
                <a:cs typeface="+mn-lt"/>
              </a:rPr>
              <a:t> </a:t>
            </a:r>
            <a:r>
              <a:rPr lang="en-US" sz="2400" b="1" dirty="0" err="1">
                <a:solidFill>
                  <a:schemeClr val="accent1"/>
                </a:solidFill>
                <a:ea typeface="+mn-lt"/>
                <a:cs typeface="+mn-lt"/>
              </a:rPr>
              <a:t>musicais</a:t>
            </a:r>
            <a:endParaRPr lang="en-US" sz="2400" b="1" dirty="0" err="1">
              <a:solidFill>
                <a:schemeClr val="accent1"/>
              </a:solidFill>
              <a:cs typeface="Segoe UI"/>
            </a:endParaRPr>
          </a:p>
        </p:txBody>
      </p:sp>
      <p:pic>
        <p:nvPicPr>
          <p:cNvPr id="7" name="Picture 6">
            <a:extLst>
              <a:ext uri="{FF2B5EF4-FFF2-40B4-BE49-F238E27FC236}">
                <a16:creationId xmlns:a16="http://schemas.microsoft.com/office/drawing/2014/main" id="{F0F038CB-2540-D54D-AE11-B1E8AFD224F5}"/>
              </a:ext>
            </a:extLst>
          </p:cNvPr>
          <p:cNvPicPr>
            <a:picLocks noChangeAspect="1"/>
          </p:cNvPicPr>
          <p:nvPr/>
        </p:nvPicPr>
        <p:blipFill>
          <a:blip r:embed="rId3"/>
          <a:srcRect/>
          <a:stretch/>
        </p:blipFill>
        <p:spPr>
          <a:xfrm>
            <a:off x="4129918" y="3908322"/>
            <a:ext cx="3626597" cy="2292009"/>
          </a:xfrm>
          <a:prstGeom prst="rect">
            <a:avLst/>
          </a:prstGeom>
        </p:spPr>
      </p:pic>
    </p:spTree>
    <p:extLst>
      <p:ext uri="{BB962C8B-B14F-4D97-AF65-F5344CB8AC3E}">
        <p14:creationId xmlns:p14="http://schemas.microsoft.com/office/powerpoint/2010/main" val="223296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2"/>
            <a:ext cx="11655840" cy="692497"/>
          </a:xfrm>
        </p:spPr>
        <p:txBody>
          <a:bodyPr/>
          <a:lstStyle/>
          <a:p>
            <a:r>
              <a:rPr lang="en-US" b="0" dirty="0" err="1">
                <a:latin typeface="Segoe UI Semibold"/>
                <a:cs typeface="Segoe UI Semibold"/>
              </a:rPr>
              <a:t>Visão</a:t>
            </a:r>
            <a:r>
              <a:rPr lang="en-US" b="0" dirty="0">
                <a:latin typeface="Segoe UI Semibold"/>
                <a:cs typeface="Segoe UI Semibold"/>
              </a:rPr>
              <a:t> </a:t>
            </a:r>
            <a:r>
              <a:rPr lang="en-US" b="0" dirty="0" err="1">
                <a:latin typeface="Segoe UI Semibold"/>
                <a:cs typeface="Segoe UI Semibold"/>
              </a:rPr>
              <a:t>geral</a:t>
            </a:r>
            <a:r>
              <a:rPr lang="en-US" b="0" dirty="0">
                <a:latin typeface="Segoe UI Semibold"/>
                <a:cs typeface="Segoe UI Semibold"/>
              </a:rPr>
              <a:t> da </a:t>
            </a:r>
            <a:r>
              <a:rPr lang="en-US" b="0" dirty="0" err="1">
                <a:latin typeface="Segoe UI Semibold"/>
                <a:cs typeface="Segoe UI Semibold"/>
              </a:rPr>
              <a:t>seção</a:t>
            </a:r>
          </a:p>
        </p:txBody>
      </p:sp>
      <p:sp>
        <p:nvSpPr>
          <p:cNvPr id="6" name="Text Placeholder 5"/>
          <p:cNvSpPr>
            <a:spLocks noGrp="1"/>
          </p:cNvSpPr>
          <p:nvPr>
            <p:ph type="body" sz="quarter" idx="10"/>
          </p:nvPr>
        </p:nvSpPr>
        <p:spPr>
          <a:xfrm>
            <a:off x="267683" y="1084506"/>
            <a:ext cx="11655078" cy="4542205"/>
          </a:xfrm>
        </p:spPr>
        <p:txBody>
          <a:bodyPr vert="horz" wrap="square" lIns="0" tIns="0" rIns="0" bIns="0" rtlCol="0" anchor="t">
            <a:spAutoFit/>
          </a:bodyPr>
          <a:lstStyle/>
          <a:p>
            <a:r>
              <a:rPr lang="en-US" b="1" dirty="0">
                <a:latin typeface="Segoe UI Light"/>
                <a:cs typeface="Segoe UI Light"/>
              </a:rPr>
              <a:t>O que </a:t>
            </a:r>
            <a:r>
              <a:rPr lang="en-US" b="1" dirty="0" err="1">
                <a:latin typeface="Segoe UI Light"/>
                <a:cs typeface="Segoe UI Light"/>
              </a:rPr>
              <a:t>você</a:t>
            </a:r>
            <a:r>
              <a:rPr lang="en-US" b="1" dirty="0">
                <a:latin typeface="Segoe UI Light"/>
                <a:cs typeface="Segoe UI Light"/>
              </a:rPr>
              <a:t> </a:t>
            </a:r>
            <a:r>
              <a:rPr lang="en-US" b="1" dirty="0" err="1">
                <a:latin typeface="Segoe UI Light"/>
                <a:cs typeface="Segoe UI Light"/>
              </a:rPr>
              <a:t>vai</a:t>
            </a:r>
            <a:r>
              <a:rPr lang="en-US" b="1" dirty="0">
                <a:latin typeface="Segoe UI Light"/>
                <a:cs typeface="Segoe UI Light"/>
              </a:rPr>
              <a:t> saber no final </a:t>
            </a:r>
            <a:r>
              <a:rPr lang="en-US" b="1" dirty="0" err="1">
                <a:latin typeface="Segoe UI Light"/>
                <a:cs typeface="Segoe UI Light"/>
              </a:rPr>
              <a:t>desta</a:t>
            </a:r>
            <a:r>
              <a:rPr lang="en-US" b="1" dirty="0">
                <a:latin typeface="Segoe UI Light"/>
                <a:cs typeface="Segoe UI Light"/>
              </a:rPr>
              <a:t> </a:t>
            </a:r>
            <a:r>
              <a:rPr lang="en-US" b="1" dirty="0" err="1">
                <a:latin typeface="Segoe UI Light"/>
                <a:cs typeface="Segoe UI Light"/>
              </a:rPr>
              <a:t>seção</a:t>
            </a:r>
          </a:p>
          <a:p>
            <a:r>
              <a:rPr lang="en-US" sz="2400" dirty="0" err="1">
                <a:latin typeface="Segoe UI Light"/>
                <a:cs typeface="Segoe UI Light"/>
              </a:rPr>
              <a:t>Visão</a:t>
            </a:r>
            <a:r>
              <a:rPr lang="en-US" sz="2400" dirty="0">
                <a:latin typeface="Segoe UI Light"/>
                <a:cs typeface="Segoe UI Light"/>
              </a:rPr>
              <a:t> </a:t>
            </a:r>
            <a:r>
              <a:rPr lang="en-US" sz="2400" dirty="0" err="1">
                <a:latin typeface="Segoe UI Light"/>
                <a:cs typeface="Segoe UI Light"/>
              </a:rPr>
              <a:t>geral</a:t>
            </a:r>
            <a:r>
              <a:rPr lang="en-US" sz="2400" dirty="0">
                <a:latin typeface="Segoe UI Light"/>
                <a:cs typeface="Segoe UI Light"/>
              </a:rPr>
              <a:t> do </a:t>
            </a:r>
            <a:r>
              <a:rPr lang="en-US" sz="2400" dirty="0" err="1">
                <a:latin typeface="Segoe UI Light"/>
                <a:cs typeface="Segoe UI Light"/>
              </a:rPr>
              <a:t>aprendizado</a:t>
            </a:r>
            <a:r>
              <a:rPr lang="en-US" sz="2400" dirty="0">
                <a:latin typeface="Segoe UI Light"/>
                <a:cs typeface="Segoe UI Light"/>
              </a:rPr>
              <a:t> de </a:t>
            </a:r>
            <a:r>
              <a:rPr lang="en-US" sz="2400" dirty="0" err="1">
                <a:latin typeface="Segoe UI Light"/>
                <a:cs typeface="Segoe UI Light"/>
              </a:rPr>
              <a:t>máquina</a:t>
            </a:r>
            <a:r>
              <a:rPr lang="en-US" sz="2400" dirty="0">
                <a:latin typeface="Segoe UI Light"/>
                <a:cs typeface="Segoe UI Light"/>
              </a:rPr>
              <a:t> (</a:t>
            </a:r>
            <a:r>
              <a:rPr lang="en-US" sz="2400" i="1" dirty="0">
                <a:latin typeface="Segoe UI Light"/>
                <a:cs typeface="Segoe UI Light"/>
              </a:rPr>
              <a:t>Machine</a:t>
            </a:r>
            <a:r>
              <a:rPr lang="en-US" sz="2400" dirty="0">
                <a:latin typeface="Segoe UI Light"/>
                <a:cs typeface="Segoe UI Light"/>
              </a:rPr>
              <a:t> </a:t>
            </a:r>
            <a:r>
              <a:rPr lang="en-US" sz="2400" i="1" dirty="0">
                <a:latin typeface="Segoe UI Light"/>
                <a:cs typeface="Segoe UI Light"/>
              </a:rPr>
              <a:t>Learning</a:t>
            </a:r>
            <a:r>
              <a:rPr lang="en-US" sz="2400" dirty="0">
                <a:latin typeface="Segoe UI Light"/>
                <a:cs typeface="Segoe UI Light"/>
              </a:rPr>
              <a:t>, </a:t>
            </a:r>
            <a:r>
              <a:rPr lang="en-US" sz="2400" dirty="0" err="1">
                <a:latin typeface="Segoe UI Light"/>
                <a:cs typeface="Segoe UI Light"/>
              </a:rPr>
              <a:t>ou</a:t>
            </a:r>
            <a:r>
              <a:rPr lang="en-US" sz="2400" dirty="0">
                <a:latin typeface="Segoe UI Light"/>
                <a:cs typeface="Segoe UI Light"/>
              </a:rPr>
              <a:t> </a:t>
            </a:r>
            <a:r>
              <a:rPr lang="en-US" sz="2400" i="1" dirty="0">
                <a:latin typeface="Segoe UI Light"/>
                <a:cs typeface="Segoe UI Light"/>
              </a:rPr>
              <a:t>ML</a:t>
            </a:r>
            <a:r>
              <a:rPr lang="en-US" sz="2400" dirty="0">
                <a:latin typeface="Segoe UI Light"/>
                <a:cs typeface="Segoe UI Light"/>
              </a:rPr>
              <a:t>)</a:t>
            </a:r>
          </a:p>
          <a:p>
            <a:r>
              <a:rPr lang="en-US" sz="2400" dirty="0" err="1">
                <a:latin typeface="Segoe UI Light"/>
                <a:cs typeface="Segoe UI Light"/>
              </a:rPr>
              <a:t>Predição</a:t>
            </a:r>
            <a:r>
              <a:rPr lang="en-US" sz="2400" dirty="0">
                <a:latin typeface="Segoe UI Light"/>
                <a:cs typeface="Segoe UI Light"/>
              </a:rPr>
              <a:t>:</a:t>
            </a:r>
            <a:endParaRPr lang="en-US" sz="2400" dirty="0"/>
          </a:p>
          <a:p>
            <a:pPr marL="223520" lvl="1"/>
            <a:r>
              <a:rPr lang="en-US" sz="2400" dirty="0" err="1">
                <a:latin typeface="Segoe UI Semilight"/>
                <a:cs typeface="Segoe UI Semilight"/>
              </a:rPr>
              <a:t>Regressão</a:t>
            </a:r>
            <a:r>
              <a:rPr lang="en-US" sz="2400" dirty="0">
                <a:latin typeface="Segoe UI Semilight"/>
                <a:cs typeface="Segoe UI Semilight"/>
              </a:rPr>
              <a:t> linear</a:t>
            </a:r>
            <a:endParaRPr lang="en-US" sz="2400" dirty="0"/>
          </a:p>
          <a:p>
            <a:pPr marL="509270" lvl="1" indent="-285750">
              <a:buFont typeface="Arial" panose="05000000000000000000" pitchFamily="2" charset="2"/>
              <a:buChar char="•"/>
            </a:pPr>
            <a:r>
              <a:rPr lang="en-US" sz="1800" dirty="0" err="1">
                <a:latin typeface="Segoe UI Semilight"/>
                <a:cs typeface="Segoe UI Semilight"/>
              </a:rPr>
              <a:t>Exemplo</a:t>
            </a:r>
            <a:r>
              <a:rPr lang="en-US" sz="1800" dirty="0">
                <a:latin typeface="Segoe UI Semilight"/>
                <a:cs typeface="Segoe UI Semilight"/>
              </a:rPr>
              <a:t>: conjunto de dados de </a:t>
            </a:r>
            <a:r>
              <a:rPr lang="en-US" sz="1800" dirty="0" err="1">
                <a:latin typeface="Segoe UI Semilight"/>
                <a:cs typeface="Segoe UI Semilight"/>
              </a:rPr>
              <a:t>habitação</a:t>
            </a:r>
            <a:r>
              <a:rPr lang="en-US" sz="1800" dirty="0">
                <a:latin typeface="Segoe UI Semilight"/>
                <a:cs typeface="Segoe UI Semilight"/>
              </a:rPr>
              <a:t> </a:t>
            </a:r>
            <a:r>
              <a:rPr lang="en-US" sz="1800" dirty="0" err="1">
                <a:latin typeface="Segoe UI Semilight"/>
                <a:cs typeface="Segoe UI Semilight"/>
              </a:rPr>
              <a:t>nos</a:t>
            </a:r>
            <a:r>
              <a:rPr lang="en-US" sz="1800" dirty="0">
                <a:latin typeface="Segoe UI Semilight"/>
                <a:cs typeface="Segoe UI Semilight"/>
              </a:rPr>
              <a:t> </a:t>
            </a:r>
            <a:r>
              <a:rPr lang="en-US" sz="1800" dirty="0" err="1">
                <a:latin typeface="Segoe UI Semilight"/>
                <a:cs typeface="Segoe UI Semilight"/>
              </a:rPr>
              <a:t>Estados</a:t>
            </a:r>
            <a:r>
              <a:rPr lang="en-US" sz="1800" dirty="0">
                <a:latin typeface="Segoe UI Semilight"/>
                <a:cs typeface="Segoe UI Semilight"/>
              </a:rPr>
              <a:t> Unidos</a:t>
            </a:r>
            <a:endParaRPr lang="en-US" sz="2400"/>
          </a:p>
          <a:p>
            <a:r>
              <a:rPr lang="en-US" sz="2400" dirty="0" err="1">
                <a:latin typeface="Segoe UI Light"/>
                <a:cs typeface="Segoe UI Light"/>
              </a:rPr>
              <a:t>Classificação</a:t>
            </a:r>
            <a:r>
              <a:rPr lang="en-US" sz="2400" dirty="0">
                <a:latin typeface="Segoe UI Light"/>
                <a:cs typeface="Segoe UI Light"/>
              </a:rPr>
              <a:t>:</a:t>
            </a:r>
            <a:endParaRPr lang="en-US" dirty="0"/>
          </a:p>
          <a:p>
            <a:pPr marL="223520" lvl="1"/>
            <a:r>
              <a:rPr lang="en-US" sz="2400" dirty="0" err="1">
                <a:latin typeface="Segoe UI Semilight"/>
                <a:cs typeface="Segoe UI Semilight"/>
              </a:rPr>
              <a:t>Regressão</a:t>
            </a:r>
            <a:r>
              <a:rPr lang="en-US" sz="2400" dirty="0">
                <a:latin typeface="Segoe UI Semilight"/>
                <a:cs typeface="Segoe UI Semilight"/>
              </a:rPr>
              <a:t> </a:t>
            </a:r>
            <a:r>
              <a:rPr lang="en-US" sz="2400" dirty="0" err="1">
                <a:latin typeface="Segoe UI Semilight"/>
                <a:cs typeface="Segoe UI Semilight"/>
              </a:rPr>
              <a:t>logística</a:t>
            </a:r>
          </a:p>
          <a:p>
            <a:pPr marL="619125" lvl="2"/>
            <a:r>
              <a:rPr lang="en-US" sz="1800" dirty="0" err="1">
                <a:latin typeface="Segoe UI"/>
                <a:cs typeface="Segoe UI"/>
              </a:rPr>
              <a:t>Exemplo</a:t>
            </a:r>
            <a:r>
              <a:rPr lang="en-US" sz="1800" dirty="0">
                <a:latin typeface="Segoe UI"/>
                <a:cs typeface="Segoe UI"/>
              </a:rPr>
              <a:t>: conjuntos de dados do </a:t>
            </a:r>
            <a:r>
              <a:rPr lang="en-US" sz="1800" i="1" dirty="0">
                <a:latin typeface="Segoe UI"/>
                <a:cs typeface="Segoe UI"/>
              </a:rPr>
              <a:t>Titanic</a:t>
            </a:r>
          </a:p>
          <a:p>
            <a:pPr marL="223520" lvl="1"/>
            <a:r>
              <a:rPr lang="en-US" sz="2400" dirty="0" err="1">
                <a:latin typeface="Segoe UI Semilight"/>
                <a:cs typeface="Segoe UI Semilight"/>
              </a:rPr>
              <a:t>Árvore</a:t>
            </a:r>
            <a:r>
              <a:rPr lang="en-US" sz="2400" dirty="0">
                <a:latin typeface="Segoe UI Semilight"/>
                <a:cs typeface="Segoe UI Semilight"/>
              </a:rPr>
              <a:t> de </a:t>
            </a:r>
            <a:r>
              <a:rPr lang="en-US" sz="2400" dirty="0" err="1">
                <a:latin typeface="Segoe UI Semilight"/>
                <a:cs typeface="Segoe UI Semilight"/>
              </a:rPr>
              <a:t>Decisão</a:t>
            </a:r>
            <a:endParaRPr lang="en-US" sz="2400" dirty="0" err="1"/>
          </a:p>
          <a:p>
            <a:pPr marL="619125" lvl="2"/>
            <a:r>
              <a:rPr lang="en-US" sz="1800" dirty="0" err="1">
                <a:latin typeface="Segoe UI"/>
                <a:cs typeface="Segoe UI"/>
              </a:rPr>
              <a:t>Exemplo</a:t>
            </a:r>
            <a:r>
              <a:rPr lang="en-US" sz="1800" dirty="0">
                <a:latin typeface="Segoe UI"/>
                <a:cs typeface="Segoe UI"/>
              </a:rPr>
              <a:t>: conjuntos de dados do </a:t>
            </a:r>
            <a:r>
              <a:rPr lang="en-US" sz="1800" i="1" dirty="0">
                <a:latin typeface="Segoe UI"/>
                <a:cs typeface="Segoe UI"/>
              </a:rPr>
              <a:t>Titanic </a:t>
            </a:r>
            <a:r>
              <a:rPr lang="en-US" sz="1800" dirty="0" err="1">
                <a:latin typeface="Segoe UI"/>
                <a:cs typeface="Segoe UI"/>
              </a:rPr>
              <a:t>revisitado</a:t>
            </a:r>
          </a:p>
        </p:txBody>
      </p:sp>
    </p:spTree>
    <p:extLst>
      <p:ext uri="{BB962C8B-B14F-4D97-AF65-F5344CB8AC3E}">
        <p14:creationId xmlns:p14="http://schemas.microsoft.com/office/powerpoint/2010/main" val="348165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89512"/>
            <a:ext cx="11655840" cy="692497"/>
          </a:xfrm>
        </p:spPr>
        <p:txBody>
          <a:bodyPr/>
          <a:lstStyle/>
          <a:p>
            <a:r>
              <a:rPr lang="en-US" b="0" dirty="0" err="1">
                <a:latin typeface="Segoe UI Semibold"/>
                <a:cs typeface="Segoe UI Semibold"/>
              </a:rPr>
              <a:t>Análise</a:t>
            </a:r>
            <a:r>
              <a:rPr lang="en-US" b="0" dirty="0">
                <a:latin typeface="Segoe UI Semibold"/>
                <a:cs typeface="Segoe UI Semibold"/>
              </a:rPr>
              <a:t> </a:t>
            </a:r>
            <a:r>
              <a:rPr lang="en-US" b="0" dirty="0" err="1">
                <a:latin typeface="Segoe UI Semibold"/>
                <a:cs typeface="Segoe UI Semibold"/>
              </a:rPr>
              <a:t>preditiva</a:t>
            </a:r>
            <a:r>
              <a:rPr lang="en-US" b="0" dirty="0">
                <a:latin typeface="Segoe UI Semibold"/>
                <a:cs typeface="Segoe UI Semibold"/>
              </a:rPr>
              <a:t> e </a:t>
            </a:r>
            <a:r>
              <a:rPr lang="en-US" b="0" dirty="0" err="1">
                <a:latin typeface="Segoe UI Semibold"/>
                <a:cs typeface="Segoe UI Semibold"/>
              </a:rPr>
              <a:t>preventiva</a:t>
            </a:r>
            <a:endParaRPr lang="pt-BR" dirty="0" err="1"/>
          </a:p>
        </p:txBody>
      </p:sp>
      <p:sp>
        <p:nvSpPr>
          <p:cNvPr id="18" name="TextBox 7">
            <a:extLst>
              <a:ext uri="{FF2B5EF4-FFF2-40B4-BE49-F238E27FC236}">
                <a16:creationId xmlns:a16="http://schemas.microsoft.com/office/drawing/2014/main" id="{CEAF9088-55C6-444B-9A28-F2DEAD3AD93B}"/>
              </a:ext>
            </a:extLst>
          </p:cNvPr>
          <p:cNvSpPr txBox="1"/>
          <p:nvPr/>
        </p:nvSpPr>
        <p:spPr>
          <a:xfrm>
            <a:off x="5194274" y="2043786"/>
            <a:ext cx="200641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Domain Expertise</a:t>
            </a:r>
          </a:p>
        </p:txBody>
      </p:sp>
      <p:sp>
        <p:nvSpPr>
          <p:cNvPr id="19" name="TextBox 15">
            <a:extLst>
              <a:ext uri="{FF2B5EF4-FFF2-40B4-BE49-F238E27FC236}">
                <a16:creationId xmlns:a16="http://schemas.microsoft.com/office/drawing/2014/main" id="{39A95F01-5081-4491-A2FE-96BB3FA4FB0C}"/>
              </a:ext>
            </a:extLst>
          </p:cNvPr>
          <p:cNvSpPr txBox="1"/>
          <p:nvPr/>
        </p:nvSpPr>
        <p:spPr>
          <a:xfrm rot="18480042">
            <a:off x="6207633" y="4703356"/>
            <a:ext cx="293246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Code/Computing Expertise</a:t>
            </a:r>
          </a:p>
        </p:txBody>
      </p:sp>
      <p:sp>
        <p:nvSpPr>
          <p:cNvPr id="20" name="TextBox 16">
            <a:extLst>
              <a:ext uri="{FF2B5EF4-FFF2-40B4-BE49-F238E27FC236}">
                <a16:creationId xmlns:a16="http://schemas.microsoft.com/office/drawing/2014/main" id="{FE8290A8-4EA5-4B49-84A3-7F7959BB3976}"/>
              </a:ext>
            </a:extLst>
          </p:cNvPr>
          <p:cNvSpPr txBox="1"/>
          <p:nvPr/>
        </p:nvSpPr>
        <p:spPr>
          <a:xfrm rot="2926178">
            <a:off x="3672899" y="4934287"/>
            <a:ext cx="169046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Math/Statistics</a:t>
            </a:r>
          </a:p>
        </p:txBody>
      </p:sp>
      <p:sp>
        <p:nvSpPr>
          <p:cNvPr id="21" name="TextBox 17">
            <a:extLst>
              <a:ext uri="{FF2B5EF4-FFF2-40B4-BE49-F238E27FC236}">
                <a16:creationId xmlns:a16="http://schemas.microsoft.com/office/drawing/2014/main" id="{5F070743-7108-4DEB-8036-017167B73BD6}"/>
              </a:ext>
            </a:extLst>
          </p:cNvPr>
          <p:cNvSpPr txBox="1"/>
          <p:nvPr/>
        </p:nvSpPr>
        <p:spPr>
          <a:xfrm>
            <a:off x="5668462" y="3698472"/>
            <a:ext cx="100587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light"/>
                <a:ea typeface="+mn-ea"/>
                <a:cs typeface="+mn-cs"/>
              </a:rPr>
              <a:t>Science</a:t>
            </a:r>
          </a:p>
        </p:txBody>
      </p:sp>
      <p:grpSp>
        <p:nvGrpSpPr>
          <p:cNvPr id="11" name="Group 10">
            <a:extLst>
              <a:ext uri="{FF2B5EF4-FFF2-40B4-BE49-F238E27FC236}">
                <a16:creationId xmlns:a16="http://schemas.microsoft.com/office/drawing/2014/main" id="{1802B55B-945E-43EF-BB58-D59737C0BC51}"/>
              </a:ext>
            </a:extLst>
          </p:cNvPr>
          <p:cNvGrpSpPr/>
          <p:nvPr/>
        </p:nvGrpSpPr>
        <p:grpSpPr>
          <a:xfrm>
            <a:off x="890954" y="2058821"/>
            <a:ext cx="10410092" cy="3399690"/>
            <a:chOff x="1090246" y="2719757"/>
            <a:chExt cx="10410092" cy="3399690"/>
          </a:xfrm>
        </p:grpSpPr>
        <p:sp>
          <p:nvSpPr>
            <p:cNvPr id="12" name="Rectangle 11">
              <a:extLst>
                <a:ext uri="{FF2B5EF4-FFF2-40B4-BE49-F238E27FC236}">
                  <a16:creationId xmlns:a16="http://schemas.microsoft.com/office/drawing/2014/main" id="{6847331D-06F9-4711-B2E5-9A3FE292DE87}"/>
                </a:ext>
              </a:extLst>
            </p:cNvPr>
            <p:cNvSpPr/>
            <p:nvPr/>
          </p:nvSpPr>
          <p:spPr>
            <a:xfrm>
              <a:off x="7924800" y="2719757"/>
              <a:ext cx="1957754" cy="33996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solidFill>
                    <a:srgbClr val="FFFFFF"/>
                  </a:solidFill>
                  <a:latin typeface="Segoe UI Semilight"/>
                </a:rPr>
                <a:t>Decisões</a:t>
              </a: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13" name="Rectangle 12">
              <a:extLst>
                <a:ext uri="{FF2B5EF4-FFF2-40B4-BE49-F238E27FC236}">
                  <a16:creationId xmlns:a16="http://schemas.microsoft.com/office/drawing/2014/main" id="{42A924F1-A08F-4378-9EC8-85EE06D151A2}"/>
                </a:ext>
              </a:extLst>
            </p:cNvPr>
            <p:cNvSpPr/>
            <p:nvPr/>
          </p:nvSpPr>
          <p:spPr>
            <a:xfrm>
              <a:off x="1090246" y="2719757"/>
              <a:ext cx="1019907" cy="339969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Segoe UI Semilight"/>
                </a:rPr>
                <a:t>Dados</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2" name="Pentagon 5">
              <a:extLst>
                <a:ext uri="{FF2B5EF4-FFF2-40B4-BE49-F238E27FC236}">
                  <a16:creationId xmlns:a16="http://schemas.microsoft.com/office/drawing/2014/main" id="{44126F63-7ABE-45EC-876D-7150A7978C8E}"/>
                </a:ext>
              </a:extLst>
            </p:cNvPr>
            <p:cNvSpPr/>
            <p:nvPr/>
          </p:nvSpPr>
          <p:spPr>
            <a:xfrm>
              <a:off x="2110153" y="5322278"/>
              <a:ext cx="2649416" cy="79716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dirty="0">
                  <a:solidFill>
                    <a:srgbClr val="FFFFFF"/>
                  </a:solidFill>
                  <a:latin typeface="Segoe UI Semilight"/>
                </a:rPr>
                <a:t>O que </a:t>
              </a:r>
              <a:r>
                <a:rPr lang="en-US" dirty="0" err="1">
                  <a:solidFill>
                    <a:srgbClr val="FFFFFF"/>
                  </a:solidFill>
                  <a:latin typeface="Segoe UI Semilight"/>
                </a:rPr>
                <a:t>aconteceu</a:t>
              </a:r>
              <a:r>
                <a:rPr lang="en-US" dirty="0">
                  <a:solidFill>
                    <a:srgbClr val="FFFFFF"/>
                  </a:solidFill>
                  <a:latin typeface="Segoe UI Semilight"/>
                </a:rPr>
                <a:t>?</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3" name="Chevron 6">
              <a:extLst>
                <a:ext uri="{FF2B5EF4-FFF2-40B4-BE49-F238E27FC236}">
                  <a16:creationId xmlns:a16="http://schemas.microsoft.com/office/drawing/2014/main" id="{6C1F5DB8-5543-4807-913B-8601399B9C40}"/>
                </a:ext>
              </a:extLst>
            </p:cNvPr>
            <p:cNvSpPr/>
            <p:nvPr/>
          </p:nvSpPr>
          <p:spPr>
            <a:xfrm>
              <a:off x="4314092" y="5322278"/>
              <a:ext cx="4021015" cy="79716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dirty="0" err="1">
                  <a:solidFill>
                    <a:srgbClr val="FFFFFF"/>
                  </a:solidFill>
                  <a:latin typeface="Segoe UI Semilight"/>
                </a:rPr>
                <a:t>Processo</a:t>
              </a:r>
              <a:r>
                <a:rPr lang="en-US" dirty="0">
                  <a:solidFill>
                    <a:srgbClr val="FFFFFF"/>
                  </a:solidFill>
                  <a:latin typeface="Segoe UI Semilight"/>
                </a:rPr>
                <a:t> manual</a:t>
              </a:r>
              <a:endParaRPr lang="pt-BR" dirty="0">
                <a:ea typeface="+mn-ea"/>
                <a:cs typeface="+mn-cs"/>
              </a:endParaRPr>
            </a:p>
          </p:txBody>
        </p:sp>
        <p:sp>
          <p:nvSpPr>
            <p:cNvPr id="24" name="Chevron 8">
              <a:extLst>
                <a:ext uri="{FF2B5EF4-FFF2-40B4-BE49-F238E27FC236}">
                  <a16:creationId xmlns:a16="http://schemas.microsoft.com/office/drawing/2014/main" id="{1A77D480-F358-4F3F-BCE3-BBD0C8A69ED3}"/>
                </a:ext>
              </a:extLst>
            </p:cNvPr>
            <p:cNvSpPr/>
            <p:nvPr/>
          </p:nvSpPr>
          <p:spPr>
            <a:xfrm>
              <a:off x="4314092" y="4466494"/>
              <a:ext cx="4021015" cy="79716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 name="Chevron 10">
              <a:extLst>
                <a:ext uri="{FF2B5EF4-FFF2-40B4-BE49-F238E27FC236}">
                  <a16:creationId xmlns:a16="http://schemas.microsoft.com/office/drawing/2014/main" id="{AECB83E1-1DD9-4E26-8EBA-10CC8AA1FD11}"/>
                </a:ext>
              </a:extLst>
            </p:cNvPr>
            <p:cNvSpPr/>
            <p:nvPr/>
          </p:nvSpPr>
          <p:spPr>
            <a:xfrm>
              <a:off x="4314092" y="3598987"/>
              <a:ext cx="4021015" cy="797169"/>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Pentagon 7">
              <a:extLst>
                <a:ext uri="{FF2B5EF4-FFF2-40B4-BE49-F238E27FC236}">
                  <a16:creationId xmlns:a16="http://schemas.microsoft.com/office/drawing/2014/main" id="{E264537B-B17D-4660-B32F-9D3F269C3D0C}"/>
                </a:ext>
              </a:extLst>
            </p:cNvPr>
            <p:cNvSpPr/>
            <p:nvPr/>
          </p:nvSpPr>
          <p:spPr>
            <a:xfrm>
              <a:off x="2110152" y="4466494"/>
              <a:ext cx="3446585" cy="79716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dirty="0">
                  <a:solidFill>
                    <a:srgbClr val="FFFFFF"/>
                  </a:solidFill>
                  <a:latin typeface="Segoe UI Semilight"/>
                </a:rPr>
                <a:t>Por que </a:t>
              </a:r>
              <a:r>
                <a:rPr lang="en-US" dirty="0" err="1">
                  <a:solidFill>
                    <a:srgbClr val="FFFFFF"/>
                  </a:solidFill>
                  <a:latin typeface="Segoe UI Semilight"/>
                </a:rPr>
                <a:t>isso</a:t>
              </a:r>
              <a:r>
                <a:rPr lang="en-US" dirty="0">
                  <a:solidFill>
                    <a:srgbClr val="FFFFFF"/>
                  </a:solidFill>
                  <a:latin typeface="Segoe UI Semilight"/>
                </a:rPr>
                <a:t> </a:t>
              </a:r>
              <a:r>
                <a:rPr lang="en-US" dirty="0" err="1">
                  <a:solidFill>
                    <a:srgbClr val="FFFFFF"/>
                  </a:solidFill>
                  <a:latin typeface="Segoe UI Semilight"/>
                </a:rPr>
                <a:t>aconteceu</a:t>
              </a:r>
              <a:r>
                <a:rPr lang="en-US" dirty="0">
                  <a:solidFill>
                    <a:srgbClr val="FFFFFF"/>
                  </a:solidFill>
                  <a:latin typeface="Segoe UI Semilight"/>
                </a:rPr>
                <a:t>?</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7" name="Pentagon 9">
              <a:extLst>
                <a:ext uri="{FF2B5EF4-FFF2-40B4-BE49-F238E27FC236}">
                  <a16:creationId xmlns:a16="http://schemas.microsoft.com/office/drawing/2014/main" id="{704DD9F9-7ABB-4ED6-92F7-A6F061E85048}"/>
                </a:ext>
              </a:extLst>
            </p:cNvPr>
            <p:cNvSpPr/>
            <p:nvPr/>
          </p:nvSpPr>
          <p:spPr>
            <a:xfrm>
              <a:off x="2110152" y="3598987"/>
              <a:ext cx="4454769" cy="79716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dirty="0">
                  <a:solidFill>
                    <a:srgbClr val="FFFFFF"/>
                  </a:solidFill>
                  <a:latin typeface="Segoe UI Semilight"/>
                </a:rPr>
                <a:t>O que </a:t>
              </a:r>
              <a:r>
                <a:rPr lang="en-US" dirty="0" err="1">
                  <a:solidFill>
                    <a:srgbClr val="FFFFFF"/>
                  </a:solidFill>
                  <a:latin typeface="Segoe UI Semilight"/>
                </a:rPr>
                <a:t>acontecerá</a:t>
              </a:r>
              <a:r>
                <a:rPr lang="en-US" dirty="0">
                  <a:solidFill>
                    <a:srgbClr val="FFFFFF"/>
                  </a:solidFill>
                  <a:latin typeface="Segoe UI Semilight"/>
                </a:rPr>
                <a:t>?</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28" name="Rectangle 27">
              <a:extLst>
                <a:ext uri="{FF2B5EF4-FFF2-40B4-BE49-F238E27FC236}">
                  <a16:creationId xmlns:a16="http://schemas.microsoft.com/office/drawing/2014/main" id="{7F7DCD3E-7BAE-4918-90D8-3DC62DCB225F}"/>
                </a:ext>
              </a:extLst>
            </p:cNvPr>
            <p:cNvSpPr/>
            <p:nvPr/>
          </p:nvSpPr>
          <p:spPr>
            <a:xfrm>
              <a:off x="9771186" y="2719757"/>
              <a:ext cx="1729152" cy="339969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solidFill>
                    <a:srgbClr val="FFFFFF"/>
                  </a:solidFill>
                  <a:latin typeface="Segoe UI Semilight"/>
                </a:rPr>
                <a:t>Ações</a:t>
              </a:r>
              <a:endParaRPr lang="en-US" sz="1800" b="0" i="0" u="none" strike="noStrike" kern="1200" cap="none" spc="0" normalizeH="0" baseline="0" noProof="0" dirty="0" err="1">
                <a:ln>
                  <a:noFill/>
                </a:ln>
                <a:solidFill>
                  <a:srgbClr val="FFFFFF"/>
                </a:solidFill>
                <a:effectLst/>
                <a:uLnTx/>
                <a:uFillTx/>
                <a:latin typeface="Segoe UI Semilight"/>
                <a:cs typeface="Segoe UI Semilight"/>
              </a:endParaRPr>
            </a:p>
          </p:txBody>
        </p:sp>
        <p:sp>
          <p:nvSpPr>
            <p:cNvPr id="29" name="Pentagon 11">
              <a:extLst>
                <a:ext uri="{FF2B5EF4-FFF2-40B4-BE49-F238E27FC236}">
                  <a16:creationId xmlns:a16="http://schemas.microsoft.com/office/drawing/2014/main" id="{4CB5087F-3C43-4B10-B9C5-8E6AC8460DBB}"/>
                </a:ext>
              </a:extLst>
            </p:cNvPr>
            <p:cNvSpPr/>
            <p:nvPr/>
          </p:nvSpPr>
          <p:spPr>
            <a:xfrm>
              <a:off x="2110152" y="2719757"/>
              <a:ext cx="8645771" cy="797169"/>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dirty="0">
                  <a:solidFill>
                    <a:srgbClr val="FFFFFF"/>
                  </a:solidFill>
                  <a:latin typeface="Segoe UI Semilight"/>
                </a:rPr>
                <a:t>O que devo </a:t>
              </a:r>
              <a:r>
                <a:rPr lang="en-US" dirty="0" err="1">
                  <a:solidFill>
                    <a:srgbClr val="FFFFFF"/>
                  </a:solidFill>
                  <a:latin typeface="Segoe UI Semilight"/>
                </a:rPr>
                <a:t>fazer</a:t>
              </a:r>
              <a:r>
                <a:rPr lang="en-US" dirty="0">
                  <a:solidFill>
                    <a:srgbClr val="FFFFFF"/>
                  </a:solidFill>
                  <a:latin typeface="Segoe UI Semilight"/>
                </a:rPr>
                <a:t>?</a:t>
              </a:r>
              <a:endParaRPr lang="en-US" sz="1800" b="0" i="0" u="none" strike="noStrike" kern="1200" cap="none" spc="0" normalizeH="0" baseline="0" noProof="0" dirty="0">
                <a:ln>
                  <a:noFill/>
                </a:ln>
                <a:solidFill>
                  <a:srgbClr val="FFFFFF"/>
                </a:solidFill>
                <a:effectLst/>
                <a:uLnTx/>
                <a:uFillTx/>
                <a:latin typeface="Segoe UI Semilight"/>
                <a:cs typeface="Segoe UI Semilight"/>
              </a:endParaRPr>
            </a:p>
          </p:txBody>
        </p:sp>
      </p:grpSp>
    </p:spTree>
    <p:custDataLst>
      <p:tags r:id="rId1"/>
    </p:custDataLst>
    <p:extLst>
      <p:ext uri="{BB962C8B-B14F-4D97-AF65-F5344CB8AC3E}">
        <p14:creationId xmlns:p14="http://schemas.microsoft.com/office/powerpoint/2010/main" val="3405706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67354" y="4941277"/>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94577" y="1071059"/>
            <a:ext cx="11655078" cy="1824089"/>
          </a:xfrm>
        </p:spPr>
        <p:txBody>
          <a:bodyPr vert="horz" wrap="square" lIns="146304" tIns="91440" rIns="146304" bIns="91440" rtlCol="0" anchor="t">
            <a:spAutoFit/>
          </a:bodyPr>
          <a:lstStyle/>
          <a:p>
            <a:r>
              <a:rPr lang="en-US" sz="2800" dirty="0">
                <a:latin typeface="+mj-lt"/>
                <a:cs typeface="Segoe UI Light"/>
              </a:rPr>
              <a:t>“</a:t>
            </a:r>
            <a:r>
              <a:rPr lang="en-US" dirty="0">
                <a:latin typeface="+mj-lt"/>
                <a:cs typeface="Segoe UI Light"/>
              </a:rPr>
              <a:t>O </a:t>
            </a:r>
            <a:r>
              <a:rPr lang="en-US" dirty="0" err="1">
                <a:latin typeface="+mj-lt"/>
                <a:cs typeface="Segoe UI Light"/>
              </a:rPr>
              <a:t>aprendizado</a:t>
            </a:r>
            <a:r>
              <a:rPr lang="en-US" dirty="0">
                <a:latin typeface="+mj-lt"/>
                <a:cs typeface="Segoe UI Light"/>
              </a:rPr>
              <a:t> de </a:t>
            </a:r>
            <a:r>
              <a:rPr lang="en-US" dirty="0" err="1">
                <a:latin typeface="+mj-lt"/>
                <a:cs typeface="Segoe UI Light"/>
              </a:rPr>
              <a:t>máquina</a:t>
            </a:r>
            <a:r>
              <a:rPr lang="en-US" dirty="0">
                <a:latin typeface="+mj-lt"/>
                <a:cs typeface="Segoe UI Light"/>
              </a:rPr>
              <a:t> é a </a:t>
            </a:r>
            <a:r>
              <a:rPr lang="en-US" dirty="0" err="1">
                <a:latin typeface="+mj-lt"/>
                <a:cs typeface="Segoe UI Light"/>
              </a:rPr>
              <a:t>ciência</a:t>
            </a:r>
            <a:r>
              <a:rPr lang="en-US" dirty="0">
                <a:latin typeface="+mj-lt"/>
                <a:cs typeface="Segoe UI Light"/>
              </a:rPr>
              <a:t> de </a:t>
            </a:r>
            <a:r>
              <a:rPr lang="en-US" dirty="0" err="1">
                <a:latin typeface="+mj-lt"/>
                <a:cs typeface="Segoe UI Light"/>
              </a:rPr>
              <a:t>fazer</a:t>
            </a:r>
            <a:r>
              <a:rPr lang="en-US" dirty="0">
                <a:latin typeface="+mj-lt"/>
                <a:cs typeface="Segoe UI Light"/>
              </a:rPr>
              <a:t> </a:t>
            </a:r>
            <a:r>
              <a:rPr lang="en-US" dirty="0" err="1">
                <a:latin typeface="+mj-lt"/>
                <a:cs typeface="Segoe UI Light"/>
              </a:rPr>
              <a:t>os</a:t>
            </a:r>
            <a:r>
              <a:rPr lang="en-US" dirty="0">
                <a:latin typeface="+mj-lt"/>
                <a:cs typeface="Segoe UI Light"/>
              </a:rPr>
              <a:t> </a:t>
            </a:r>
            <a:r>
              <a:rPr lang="en-US" dirty="0" err="1">
                <a:latin typeface="+mj-lt"/>
                <a:cs typeface="Segoe UI Light"/>
              </a:rPr>
              <a:t>computadores</a:t>
            </a:r>
            <a:r>
              <a:rPr lang="en-US" dirty="0">
                <a:latin typeface="+mj-lt"/>
                <a:cs typeface="Segoe UI Light"/>
              </a:rPr>
              <a:t> </a:t>
            </a:r>
            <a:r>
              <a:rPr lang="en-US" dirty="0" err="1">
                <a:latin typeface="+mj-lt"/>
                <a:cs typeface="Segoe UI Light"/>
              </a:rPr>
              <a:t>agirem</a:t>
            </a:r>
            <a:r>
              <a:rPr lang="en-US" dirty="0">
                <a:latin typeface="+mj-lt"/>
                <a:cs typeface="Segoe UI Light"/>
              </a:rPr>
              <a:t> </a:t>
            </a:r>
            <a:r>
              <a:rPr lang="en-US" dirty="0" err="1">
                <a:latin typeface="+mj-lt"/>
                <a:cs typeface="Segoe UI Light"/>
              </a:rPr>
              <a:t>sem</a:t>
            </a:r>
            <a:r>
              <a:rPr lang="en-US" dirty="0">
                <a:latin typeface="+mj-lt"/>
                <a:cs typeface="Segoe UI Light"/>
              </a:rPr>
              <a:t> </a:t>
            </a:r>
            <a:r>
              <a:rPr lang="en-US" dirty="0" err="1">
                <a:latin typeface="+mj-lt"/>
                <a:cs typeface="Segoe UI Light"/>
              </a:rPr>
              <a:t>serem</a:t>
            </a:r>
            <a:r>
              <a:rPr lang="en-US" dirty="0">
                <a:latin typeface="+mj-lt"/>
                <a:cs typeface="Segoe UI Light"/>
              </a:rPr>
              <a:t> </a:t>
            </a:r>
            <a:r>
              <a:rPr lang="en-US" dirty="0" err="1">
                <a:latin typeface="+mj-lt"/>
                <a:cs typeface="Segoe UI Light"/>
              </a:rPr>
              <a:t>explicitamente</a:t>
            </a:r>
            <a:r>
              <a:rPr lang="en-US" dirty="0">
                <a:latin typeface="+mj-lt"/>
                <a:cs typeface="Segoe UI Light"/>
              </a:rPr>
              <a:t> </a:t>
            </a:r>
            <a:r>
              <a:rPr lang="en-US" dirty="0" err="1">
                <a:latin typeface="+mj-lt"/>
                <a:cs typeface="Segoe UI Light"/>
              </a:rPr>
              <a:t>programados</a:t>
            </a:r>
            <a:r>
              <a:rPr lang="en-US" dirty="0">
                <a:latin typeface="+mj-lt"/>
                <a:cs typeface="Segoe UI Light"/>
              </a:rPr>
              <a:t>, mas </a:t>
            </a:r>
            <a:r>
              <a:rPr lang="en-US" dirty="0" err="1">
                <a:latin typeface="+mj-lt"/>
                <a:cs typeface="Segoe UI Light"/>
              </a:rPr>
              <a:t>permitindo</a:t>
            </a:r>
            <a:r>
              <a:rPr lang="en-US" dirty="0">
                <a:latin typeface="+mj-lt"/>
                <a:cs typeface="Segoe UI Light"/>
              </a:rPr>
              <a:t>, </a:t>
            </a:r>
            <a:r>
              <a:rPr lang="en-US" dirty="0" err="1">
                <a:latin typeface="+mj-lt"/>
                <a:cs typeface="Segoe UI Light"/>
              </a:rPr>
              <a:t>ao</a:t>
            </a:r>
            <a:r>
              <a:rPr lang="en-US" dirty="0">
                <a:latin typeface="+mj-lt"/>
                <a:cs typeface="Segoe UI Light"/>
              </a:rPr>
              <a:t> </a:t>
            </a:r>
            <a:r>
              <a:rPr lang="en-US" dirty="0" err="1">
                <a:latin typeface="+mj-lt"/>
                <a:cs typeface="Segoe UI Light"/>
              </a:rPr>
              <a:t>invés</a:t>
            </a:r>
            <a:r>
              <a:rPr lang="en-US" dirty="0">
                <a:latin typeface="+mj-lt"/>
                <a:cs typeface="Segoe UI Light"/>
              </a:rPr>
              <a:t> </a:t>
            </a:r>
            <a:r>
              <a:rPr lang="en-US" dirty="0" err="1">
                <a:latin typeface="+mj-lt"/>
                <a:cs typeface="Segoe UI Light"/>
              </a:rPr>
              <a:t>disso</a:t>
            </a:r>
            <a:r>
              <a:rPr lang="en-US" dirty="0">
                <a:latin typeface="+mj-lt"/>
                <a:cs typeface="Segoe UI Light"/>
              </a:rPr>
              <a:t>, que </a:t>
            </a:r>
            <a:r>
              <a:rPr lang="en-US" dirty="0" err="1">
                <a:latin typeface="+mj-lt"/>
                <a:cs typeface="Segoe UI Light"/>
              </a:rPr>
              <a:t>eles</a:t>
            </a:r>
            <a:r>
              <a:rPr lang="en-US" dirty="0">
                <a:latin typeface="+mj-lt"/>
                <a:cs typeface="Segoe UI Light"/>
              </a:rPr>
              <a:t> </a:t>
            </a:r>
            <a:r>
              <a:rPr lang="en-US" dirty="0" err="1">
                <a:latin typeface="+mj-lt"/>
                <a:cs typeface="Segoe UI Light"/>
              </a:rPr>
              <a:t>aprendam</a:t>
            </a:r>
            <a:r>
              <a:rPr lang="en-US" dirty="0">
                <a:latin typeface="+mj-lt"/>
                <a:cs typeface="Segoe UI Light"/>
              </a:rPr>
              <a:t> </a:t>
            </a:r>
            <a:r>
              <a:rPr lang="en-US" dirty="0" err="1">
                <a:latin typeface="+mj-lt"/>
                <a:cs typeface="Segoe UI Light"/>
              </a:rPr>
              <a:t>alguns</a:t>
            </a:r>
            <a:r>
              <a:rPr lang="en-US" dirty="0">
                <a:latin typeface="+mj-lt"/>
                <a:cs typeface="Segoe UI Light"/>
              </a:rPr>
              <a:t> </a:t>
            </a:r>
            <a:r>
              <a:rPr lang="en-US" dirty="0" err="1">
                <a:latin typeface="+mj-lt"/>
                <a:cs typeface="Segoe UI Light"/>
              </a:rPr>
              <a:t>truques</a:t>
            </a:r>
            <a:r>
              <a:rPr lang="en-US" dirty="0">
                <a:latin typeface="+mj-lt"/>
                <a:cs typeface="Segoe UI Light"/>
              </a:rPr>
              <a:t> por </a:t>
            </a:r>
            <a:r>
              <a:rPr lang="en-US" dirty="0" err="1">
                <a:latin typeface="+mj-lt"/>
                <a:cs typeface="Segoe UI Light"/>
              </a:rPr>
              <a:t>conta</a:t>
            </a:r>
            <a:r>
              <a:rPr lang="en-US" dirty="0">
                <a:latin typeface="+mj-lt"/>
                <a:cs typeface="Segoe UI Light"/>
              </a:rPr>
              <a:t> </a:t>
            </a:r>
            <a:r>
              <a:rPr lang="en-US" dirty="0" err="1">
                <a:latin typeface="+mj-lt"/>
                <a:cs typeface="Segoe UI Light"/>
              </a:rPr>
              <a:t>própria</a:t>
            </a:r>
            <a:r>
              <a:rPr lang="en-US" sz="2800" dirty="0">
                <a:latin typeface="+mj-lt"/>
                <a:cs typeface="Segoe UI Light"/>
              </a:rPr>
              <a:t>.</a:t>
            </a:r>
            <a:r>
              <a:rPr lang="en-US" sz="2800" spc="300" dirty="0">
                <a:latin typeface="+mj-lt"/>
                <a:cs typeface="Segoe UI Light"/>
              </a:rPr>
              <a:t>”</a:t>
            </a:r>
          </a:p>
          <a:p>
            <a:r>
              <a:rPr lang="en-US" sz="1400" b="1" dirty="0">
                <a:solidFill>
                  <a:srgbClr val="00BCF3"/>
                </a:solidFill>
                <a:latin typeface="Segoe UI Semibold"/>
                <a:ea typeface="Segoe UI Semibold" charset="0"/>
                <a:cs typeface="Segoe UI Semibold"/>
              </a:rPr>
              <a:t>  Dr. </a:t>
            </a:r>
            <a:r>
              <a:rPr lang="en-US" sz="1400" b="1" dirty="0" err="1">
                <a:solidFill>
                  <a:srgbClr val="00BCF3"/>
                </a:solidFill>
                <a:latin typeface="Segoe UI Semibold"/>
                <a:ea typeface="Segoe UI Semibold" charset="0"/>
                <a:cs typeface="Segoe UI Semibold"/>
              </a:rPr>
              <a:t>Danko</a:t>
            </a:r>
            <a:r>
              <a:rPr lang="en-US" sz="1400" b="1" dirty="0">
                <a:solidFill>
                  <a:srgbClr val="00BCF3"/>
                </a:solidFill>
                <a:latin typeface="Segoe UI Semibold"/>
                <a:ea typeface="Segoe UI Semibold" charset="0"/>
                <a:cs typeface="Segoe UI Semibold"/>
              </a:rPr>
              <a:t> Nikolic, Frankfurt Institute for Advanced Studies</a:t>
            </a:r>
            <a:endParaRPr lang="en-US" sz="1400" b="1" dirty="0">
              <a:solidFill>
                <a:schemeClr val="accent3"/>
              </a:solidFill>
              <a:latin typeface="Segoe UI Light"/>
              <a:ea typeface="Segoe UI Semibold" charset="0"/>
              <a:cs typeface="Segoe UI Light"/>
            </a:endParaRPr>
          </a:p>
        </p:txBody>
      </p:sp>
    </p:spTree>
    <p:extLst>
      <p:ext uri="{BB962C8B-B14F-4D97-AF65-F5344CB8AC3E}">
        <p14:creationId xmlns:p14="http://schemas.microsoft.com/office/powerpoint/2010/main" val="266336286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4.xml><?xml version="1.0" encoding="utf-8"?>
<a:theme xmlns:a="http://schemas.openxmlformats.org/drawingml/2006/main" name="1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stura">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06F59E3C1E3E4BAA48EAE22399DB55" ma:contentTypeVersion="12" ma:contentTypeDescription="Create a new document." ma:contentTypeScope="" ma:versionID="2767e52ddb6d13f9df0d5bc113c4c3c8">
  <xsd:schema xmlns:xsd="http://www.w3.org/2001/XMLSchema" xmlns:xs="http://www.w3.org/2001/XMLSchema" xmlns:p="http://schemas.microsoft.com/office/2006/metadata/properties" xmlns:ns2="e4e70d0c-1ccd-4c5d-b6ee-9f2f639d736b" xmlns:ns3="496f9030-4ae6-4d87-853b-6ca1f4d6f3cc" targetNamespace="http://schemas.microsoft.com/office/2006/metadata/properties" ma:root="true" ma:fieldsID="3cc0654d2748349aedbbc688ccd0fe85" ns2:_="" ns3:_="">
    <xsd:import namespace="e4e70d0c-1ccd-4c5d-b6ee-9f2f639d736b"/>
    <xsd:import namespace="496f9030-4ae6-4d87-853b-6ca1f4d6f3c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70d0c-1ccd-4c5d-b6ee-9f2f639d73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6f9030-4ae6-4d87-853b-6ca1f4d6f3c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A192B88-FBBE-46FB-8CA2-D25C4A7D92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e70d0c-1ccd-4c5d-b6ee-9f2f639d736b"/>
    <ds:schemaRef ds:uri="496f9030-4ae6-4d87-853b-6ca1f4d6f3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C7CB1AB-E936-4ECE-AE31-303E3FF3D87B}">
  <ds:schemaRefs>
    <ds:schemaRef ds:uri="http://schemas.microsoft.com/sharepoint/v3/contenttype/forms"/>
  </ds:schemaRefs>
</ds:datastoreItem>
</file>

<file path=customXml/itemProps3.xml><?xml version="1.0" encoding="utf-8"?>
<ds:datastoreItem xmlns:ds="http://schemas.openxmlformats.org/officeDocument/2006/customXml" ds:itemID="{19C854C9-7369-48D9-9C2B-68CAF84DD86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1315</TotalTime>
  <Words>925</Words>
  <Application>Microsoft Office PowerPoint</Application>
  <PresentationFormat>Widescreen</PresentationFormat>
  <Paragraphs>172</Paragraphs>
  <Slides>25</Slides>
  <Notes>16</Notes>
  <HiddenSlides>1</HiddenSlides>
  <MMClips>0</MMClips>
  <ScaleCrop>false</ScaleCrop>
  <HeadingPairs>
    <vt:vector size="4" baseType="variant">
      <vt:variant>
        <vt:lpstr>Tema</vt:lpstr>
      </vt:variant>
      <vt:variant>
        <vt:i4>4</vt:i4>
      </vt:variant>
      <vt:variant>
        <vt:lpstr>Títulos de slides</vt:lpstr>
      </vt:variant>
      <vt:variant>
        <vt:i4>25</vt:i4>
      </vt:variant>
    </vt:vector>
  </HeadingPairs>
  <TitlesOfParts>
    <vt:vector size="29" baseType="lpstr">
      <vt:lpstr>WHITE TEMPLATE</vt:lpstr>
      <vt:lpstr>Custom Design</vt:lpstr>
      <vt:lpstr>White Template</vt:lpstr>
      <vt:lpstr>1_WHITE TEMPLATE</vt:lpstr>
      <vt:lpstr>Boa noite!!! </vt:lpstr>
      <vt:lpstr>Palestrante</vt:lpstr>
      <vt:lpstr>Introdução aos modelos de aprendizado de máquina</vt:lpstr>
      <vt:lpstr>Agenda</vt:lpstr>
      <vt:lpstr>Aprendizado de Máquina</vt:lpstr>
      <vt:lpstr>Visão geral da seção</vt:lpstr>
      <vt:lpstr>Visão geral da seção</vt:lpstr>
      <vt:lpstr>Análise preditiva e preventiva</vt:lpstr>
      <vt:lpstr>Apresentação do PowerPoint</vt:lpstr>
      <vt:lpstr>Desmistificando o aprendizado de máquina</vt:lpstr>
      <vt:lpstr>Como criar um modelo preditivo de ML</vt:lpstr>
      <vt:lpstr>Tipos de aprendizado de máquina</vt:lpstr>
      <vt:lpstr>Qual algoritmo usar depende do tipo da predição que você quer fazer</vt:lpstr>
      <vt:lpstr>Vamos começar clonando o Notebook do nosso workshop </vt:lpstr>
      <vt:lpstr>Predição: regressão linear</vt:lpstr>
      <vt:lpstr>Predição: regressão linear</vt:lpstr>
      <vt:lpstr>Intervalo de 5 minutos</vt:lpstr>
      <vt:lpstr>Classificação: regressão logística</vt:lpstr>
      <vt:lpstr>Classificação: regressão logística</vt:lpstr>
      <vt:lpstr>Classificação: árvores de decisão</vt:lpstr>
      <vt:lpstr>Classificação: árvores de decisão</vt:lpstr>
      <vt:lpstr>Q&amp;A</vt:lpstr>
      <vt:lpstr>Obrigado!</vt:lpstr>
      <vt:lpstr>Thank You!</vt:lpstr>
      <vt:lpstr>Microsoft Reactor Launch and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Hass</dc:creator>
  <cp:lastModifiedBy>Microsoft Office User</cp:lastModifiedBy>
  <cp:revision>917</cp:revision>
  <dcterms:created xsi:type="dcterms:W3CDTF">2020-01-29T20:29:00Z</dcterms:created>
  <dcterms:modified xsi:type="dcterms:W3CDTF">2020-07-22T16:49:28Z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2020-01-29T20:29:00Z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d0fe4a29-4146-419a-8580-000061f687ce</vt:lpwstr>
  </property>
  <property fmtid="{D5CDD505-2E9C-101B-9397-08002B2CF9AE}" pid="8" name="MSIP_Label_f42aa342-8706-4288-bd11-ebb85995028c_ContentBits">
    <vt:lpwstr>0</vt:lpwstr>
  </property>
  <property fmtid="{D5CDD505-2E9C-101B-9397-08002B2CF9AE}" pid="9" name="ContentTypeId">
    <vt:lpwstr>0x010100C306F59E3C1E3E4BAA48EAE22399DB55</vt:lpwstr>
  </property>
</Properties>
</file>